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7"/>
  </p:notesMasterIdLst>
  <p:sldIdLst>
    <p:sldId id="266" r:id="rId3"/>
    <p:sldId id="282" r:id="rId4"/>
    <p:sldId id="256" r:id="rId5"/>
    <p:sldId id="283" r:id="rId6"/>
    <p:sldId id="279" r:id="rId7"/>
    <p:sldId id="257" r:id="rId8"/>
    <p:sldId id="280" r:id="rId9"/>
    <p:sldId id="281" r:id="rId10"/>
    <p:sldId id="258" r:id="rId11"/>
    <p:sldId id="284" r:id="rId12"/>
    <p:sldId id="285" r:id="rId13"/>
    <p:sldId id="286" r:id="rId14"/>
    <p:sldId id="288" r:id="rId15"/>
    <p:sldId id="267" r:id="rId16"/>
    <p:sldId id="268" r:id="rId17"/>
    <p:sldId id="287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89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606060"/>
        </a:solidFill>
        <a:effectLst/>
        <a:uFillTx/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7E3D2">
              <a:alpha val="5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DF6DA"/>
              </a:solidFill>
              <a:prstDash val="solid"/>
              <a:miter lim="400000"/>
            </a:ln>
          </a:right>
          <a:top>
            <a:ln w="12700" cap="flat">
              <a:solidFill>
                <a:srgbClr val="FDF6DA"/>
              </a:solidFill>
              <a:prstDash val="solid"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C69B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C9D69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DF9ED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606060"/>
        </a:fontRef>
        <a:srgbClr val="606060"/>
      </a:tcTxStyle>
      <a:tcStyle>
        <a:tcBdr>
          <a:left>
            <a:ln w="25400" cap="flat">
              <a:solidFill>
                <a:srgbClr val="C6BB94"/>
              </a:solidFill>
              <a:prstDash val="solid"/>
              <a:miter lim="400000"/>
            </a:ln>
          </a:left>
          <a:right>
            <a:ln w="25400" cap="flat">
              <a:solidFill>
                <a:srgbClr val="C6BB94"/>
              </a:solidFill>
              <a:prstDash val="solid"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solidFill>
                <a:srgbClr val="DBD2B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41"/>
    <p:restoredTop sz="94697"/>
  </p:normalViewPr>
  <p:slideViewPr>
    <p:cSldViewPr snapToGrid="0" snapToObjects="1">
      <p:cViewPr>
        <p:scale>
          <a:sx n="50" d="100"/>
          <a:sy n="50" d="100"/>
        </p:scale>
        <p:origin x="2200" y="1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Model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Worksheet_343!$A$1</c:f>
              <c:strCache>
                <c:ptCount val="1"/>
                <c:pt idx="0">
                  <c:v>vehicle_year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val>
            <c:numRef>
              <c:f>Worksheet_343!$A$2:$A$10</c:f>
              <c:numCache>
                <c:formatCode>General</c:formatCode>
                <c:ptCount val="9"/>
                <c:pt idx="0">
                  <c:v>2013</c:v>
                </c:pt>
                <c:pt idx="1">
                  <c:v>2012</c:v>
                </c:pt>
                <c:pt idx="2">
                  <c:v>2011</c:v>
                </c:pt>
                <c:pt idx="3">
                  <c:v>2007</c:v>
                </c:pt>
                <c:pt idx="4">
                  <c:v>2006</c:v>
                </c:pt>
                <c:pt idx="5">
                  <c:v>2008</c:v>
                </c:pt>
                <c:pt idx="6">
                  <c:v>2005</c:v>
                </c:pt>
                <c:pt idx="7">
                  <c:v>2010</c:v>
                </c:pt>
                <c:pt idx="8">
                  <c:v>2004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23-4A42-9368-F72EBF46DCBE}"/>
            </c:ext>
          </c:extLst>
        </c:ser>
        <c:ser>
          <c:idx val="1"/>
          <c:order val="1"/>
          <c:tx>
            <c:strRef>
              <c:f>Worksheet_343!$B$1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val>
            <c:numRef>
              <c:f>Worksheet_343!$B$2:$B$10</c:f>
              <c:numCache>
                <c:formatCode>General</c:formatCode>
                <c:ptCount val="9"/>
                <c:pt idx="0">
                  <c:v>784399</c:v>
                </c:pt>
                <c:pt idx="1">
                  <c:v>647398</c:v>
                </c:pt>
                <c:pt idx="2">
                  <c:v>511095</c:v>
                </c:pt>
                <c:pt idx="3">
                  <c:v>482122</c:v>
                </c:pt>
                <c:pt idx="4">
                  <c:v>417367</c:v>
                </c:pt>
                <c:pt idx="5">
                  <c:v>405115</c:v>
                </c:pt>
                <c:pt idx="6">
                  <c:v>397221</c:v>
                </c:pt>
                <c:pt idx="7">
                  <c:v>380282</c:v>
                </c:pt>
                <c:pt idx="8">
                  <c:v>359978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23-4A42-9368-F72EBF46DC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84531240"/>
        <c:axId val="584525992"/>
        <c:axId val="0"/>
      </c:bar3DChart>
      <c:catAx>
        <c:axId val="58453124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4525992"/>
        <c:crosses val="autoZero"/>
        <c:auto val="1"/>
        <c:lblAlgn val="ctr"/>
        <c:lblOffset val="100"/>
        <c:noMultiLvlLbl val="0"/>
      </c:catAx>
      <c:valAx>
        <c:axId val="584525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4531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Ticket</a:t>
            </a:r>
            <a:r>
              <a:rPr lang="en-US" baseline="0"/>
              <a:t> Fee regarding on code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Worksheet_341!$A$1</c:f>
              <c:strCache>
                <c:ptCount val="1"/>
                <c:pt idx="0">
                  <c:v>violation_code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Worksheet_341!$A$2:$A$5</c:f>
              <c:numCache>
                <c:formatCode>General</c:formatCode>
                <c:ptCount val="4"/>
                <c:pt idx="0">
                  <c:v>38</c:v>
                </c:pt>
                <c:pt idx="1">
                  <c:v>21</c:v>
                </c:pt>
                <c:pt idx="2">
                  <c:v>14</c:v>
                </c:pt>
                <c:pt idx="3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16-4A39-8B79-89E6515EAD84}"/>
            </c:ext>
          </c:extLst>
        </c:ser>
        <c:ser>
          <c:idx val="1"/>
          <c:order val="1"/>
          <c:tx>
            <c:strRef>
              <c:f>Worksheet_341!$B$1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Worksheet_341!$B$2:$B$5</c:f>
              <c:numCache>
                <c:formatCode>General</c:formatCode>
                <c:ptCount val="4"/>
                <c:pt idx="0">
                  <c:v>1243474</c:v>
                </c:pt>
                <c:pt idx="1">
                  <c:v>1239580</c:v>
                </c:pt>
                <c:pt idx="2">
                  <c:v>851688</c:v>
                </c:pt>
                <c:pt idx="3">
                  <c:v>738567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16-4A39-8B79-89E6515EAD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4137416"/>
        <c:axId val="494139056"/>
      </c:barChart>
      <c:catAx>
        <c:axId val="4941374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139056"/>
        <c:crosses val="autoZero"/>
        <c:auto val="1"/>
        <c:lblAlgn val="ctr"/>
        <c:lblOffset val="100"/>
        <c:noMultiLvlLbl val="0"/>
      </c:catAx>
      <c:valAx>
        <c:axId val="494139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137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991426071741033"/>
          <c:y val="0.1902314814814815"/>
          <c:w val="0.83953018372703414"/>
          <c:h val="0.72088764946048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Worksheet_340!$B$1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Worksheet_340!$A$2:$A$5</c:f>
              <c:strCache>
                <c:ptCount val="4"/>
                <c:pt idx="0">
                  <c:v>SUBN</c:v>
                </c:pt>
                <c:pt idx="1">
                  <c:v>4DSD</c:v>
                </c:pt>
                <c:pt idx="2">
                  <c:v>VAN</c:v>
                </c:pt>
                <c:pt idx="3">
                  <c:v>DELV</c:v>
                </c:pt>
              </c:strCache>
            </c:strRef>
          </c:cat>
          <c:val>
            <c:numRef>
              <c:f>Worksheet_340!$B$2:$B$5</c:f>
              <c:numCache>
                <c:formatCode>General</c:formatCode>
                <c:ptCount val="4"/>
                <c:pt idx="0">
                  <c:v>2797673</c:v>
                </c:pt>
                <c:pt idx="1">
                  <c:v>2513564</c:v>
                </c:pt>
                <c:pt idx="2">
                  <c:v>1384386</c:v>
                </c:pt>
                <c:pt idx="3">
                  <c:v>730517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C9-4998-BAF1-F00A08E49F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4138728"/>
        <c:axId val="494137416"/>
      </c:barChart>
      <c:catAx>
        <c:axId val="494138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137416"/>
        <c:crosses val="autoZero"/>
        <c:auto val="1"/>
        <c:lblAlgn val="ctr"/>
        <c:lblOffset val="100"/>
        <c:noMultiLvlLbl val="0"/>
      </c:catAx>
      <c:valAx>
        <c:axId val="494137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138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Brand Ranking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Worksheet_347!$B$1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Worksheet_347!$A$2:$A$5</c:f>
              <c:strCache>
                <c:ptCount val="4"/>
                <c:pt idx="0">
                  <c:v>FORD</c:v>
                </c:pt>
                <c:pt idx="1">
                  <c:v>TOYOT</c:v>
                </c:pt>
                <c:pt idx="2">
                  <c:v>HONDA</c:v>
                </c:pt>
                <c:pt idx="3">
                  <c:v>CHEVR</c:v>
                </c:pt>
              </c:strCache>
            </c:strRef>
          </c:cat>
          <c:val>
            <c:numRef>
              <c:f>Worksheet_347!$B$2:$B$5</c:f>
              <c:numCache>
                <c:formatCode>General</c:formatCode>
                <c:ptCount val="4"/>
                <c:pt idx="0">
                  <c:v>1248618</c:v>
                </c:pt>
                <c:pt idx="1">
                  <c:v>878781</c:v>
                </c:pt>
                <c:pt idx="2">
                  <c:v>810453</c:v>
                </c:pt>
                <c:pt idx="3">
                  <c:v>743552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D2-42C1-9333-4293DFA8E2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89090072"/>
        <c:axId val="489094336"/>
        <c:axId val="657522440"/>
      </c:bar3DChart>
      <c:catAx>
        <c:axId val="489090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9094336"/>
        <c:crosses val="autoZero"/>
        <c:auto val="1"/>
        <c:lblAlgn val="ctr"/>
        <c:lblOffset val="100"/>
        <c:noMultiLvlLbl val="0"/>
      </c:catAx>
      <c:valAx>
        <c:axId val="489094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9090072"/>
        <c:crosses val="autoZero"/>
        <c:crossBetween val="between"/>
      </c:valAx>
      <c:serAx>
        <c:axId val="65752244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9094336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Popular Violation</a:t>
            </a:r>
            <a:r>
              <a:rPr lang="en-US" baseline="0"/>
              <a:t> Time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Worksheet_353!$B$1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Worksheet_353!$A$2:$A$6</c:f>
              <c:strCache>
                <c:ptCount val="5"/>
                <c:pt idx="0">
                  <c:v>0836A</c:v>
                </c:pt>
                <c:pt idx="1">
                  <c:v>1136A</c:v>
                </c:pt>
                <c:pt idx="2">
                  <c:v>0806A</c:v>
                </c:pt>
                <c:pt idx="3">
                  <c:v>0936A</c:v>
                </c:pt>
                <c:pt idx="4">
                  <c:v>1140A</c:v>
                </c:pt>
              </c:strCache>
            </c:strRef>
          </c:cat>
          <c:val>
            <c:numRef>
              <c:f>Worksheet_353!$B$2:$B$6</c:f>
              <c:numCache>
                <c:formatCode>General</c:formatCode>
                <c:ptCount val="5"/>
                <c:pt idx="0">
                  <c:v>27495</c:v>
                </c:pt>
                <c:pt idx="1">
                  <c:v>23681</c:v>
                </c:pt>
                <c:pt idx="2">
                  <c:v>23229</c:v>
                </c:pt>
                <c:pt idx="3">
                  <c:v>22780</c:v>
                </c:pt>
                <c:pt idx="4">
                  <c:v>22323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AC-4BE7-AA44-5783BF99C9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9087776"/>
        <c:axId val="489081216"/>
      </c:barChart>
      <c:catAx>
        <c:axId val="489087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9081216"/>
        <c:crosses val="autoZero"/>
        <c:auto val="1"/>
        <c:lblAlgn val="ctr"/>
        <c:lblOffset val="100"/>
        <c:noMultiLvlLbl val="0"/>
      </c:catAx>
      <c:valAx>
        <c:axId val="489081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9087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653656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508000" y="51816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508000" y="3009900"/>
            <a:ext cx="11988800" cy="203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sz="quarter" idx="1"/>
          </p:nvPr>
        </p:nvSpPr>
        <p:spPr>
          <a:xfrm>
            <a:off x="508000" y="5562600"/>
            <a:ext cx="11988800" cy="825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xfrm>
            <a:off x="12154001" y="8763000"/>
            <a:ext cx="342901" cy="3683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body" sz="quarter" idx="13"/>
          </p:nvPr>
        </p:nvSpPr>
        <p:spPr>
          <a:xfrm>
            <a:off x="508000" y="5918200"/>
            <a:ext cx="11988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40000"/>
              </a:lnSpc>
              <a:spcBef>
                <a:spcPts val="0"/>
              </a:spcBef>
              <a:buSzTx/>
              <a:buNone/>
              <a:defRPr sz="3000" i="1">
                <a:solidFill>
                  <a:srgbClr val="9D9D9D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sz="quarter" idx="14"/>
          </p:nvPr>
        </p:nvSpPr>
        <p:spPr>
          <a:xfrm>
            <a:off x="1270000" y="4298950"/>
            <a:ext cx="10464800" cy="6223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SzTx/>
              <a:buNone/>
              <a:defRPr sz="3600"/>
            </a:lvl1pPr>
          </a:lstStyle>
          <a:p>
            <a:r>
              <a:t>“Type a quote here.” </a:t>
            </a:r>
          </a:p>
        </p:txBody>
      </p:sp>
      <p:sp>
        <p:nvSpPr>
          <p:cNvPr id="107" name="Shape 10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F5A68-4774-485C-B949-BF3346959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0E4722-45B3-4281-A742-EB7D10628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72" indent="0" algn="ctr">
              <a:buNone/>
              <a:defRPr sz="2133"/>
            </a:lvl2pPr>
            <a:lvl3pPr marL="975345" indent="0" algn="ctr">
              <a:buNone/>
              <a:defRPr sz="1920"/>
            </a:lvl3pPr>
            <a:lvl4pPr marL="1463017" indent="0" algn="ctr">
              <a:buNone/>
              <a:defRPr sz="1707"/>
            </a:lvl4pPr>
            <a:lvl5pPr marL="1950690" indent="0" algn="ctr">
              <a:buNone/>
              <a:defRPr sz="1707"/>
            </a:lvl5pPr>
            <a:lvl6pPr marL="2438362" indent="0" algn="ctr">
              <a:buNone/>
              <a:defRPr sz="1707"/>
            </a:lvl6pPr>
            <a:lvl7pPr marL="2926034" indent="0" algn="ctr">
              <a:buNone/>
              <a:defRPr sz="1707"/>
            </a:lvl7pPr>
            <a:lvl8pPr marL="3413707" indent="0" algn="ctr">
              <a:buNone/>
              <a:defRPr sz="1707"/>
            </a:lvl8pPr>
            <a:lvl9pPr marL="3901379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D4CA4-0111-4877-9DC7-5BEF63558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7E5D-5E88-4E3E-9718-C00FF84BAD66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011EE-BFDA-4DD4-A900-8E8C921D2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B1910-A83B-49F7-90E7-E1031DEE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66F73-AF9C-4E75-8D3D-87740FB18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24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791DC-44B7-465A-BC9F-E8109B9AE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7CCA9-2D96-4883-8742-209E08188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B1025-1634-43C5-A205-8D55F7F5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7E5D-5E88-4E3E-9718-C00FF84BAD66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68332-C11C-45AA-84B3-10A7202DE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187971-F63B-46EC-979F-136B22781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66F73-AF9C-4E75-8D3D-87740FB18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3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C016-6AED-4DD1-BBA5-5A29D933E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9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69713-8352-4EE2-A3D5-D5685372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9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72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4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1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69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3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034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70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379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81D0F-EEA9-4ED4-B1B5-4827644E4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7E5D-5E88-4E3E-9718-C00FF84BAD66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F9324-D14E-4689-B0C1-7062930EE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A6109-8E27-4F6C-84C1-678BF867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66F73-AF9C-4E75-8D3D-87740FB18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06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594D0-F41B-491B-9193-CE76C41CF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0B550-0CCE-44E1-B5E2-9A9EEB72E5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4F848-2B89-419D-B072-73440D953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7FF48-F83A-4CC2-A553-228713F43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7E5D-5E88-4E3E-9718-C00FF84BAD66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98639-46D4-4179-8F5F-CD8FA63E5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EB7A5-85F3-463D-A8E6-C1A4DB8E4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66F73-AF9C-4E75-8D3D-87740FB18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79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07632-A1ED-445F-B039-68EF633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1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D7C98-FECC-4EA9-B80A-CA0535A53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72" indent="0">
              <a:buNone/>
              <a:defRPr sz="2133" b="1"/>
            </a:lvl2pPr>
            <a:lvl3pPr marL="975345" indent="0">
              <a:buNone/>
              <a:defRPr sz="1920" b="1"/>
            </a:lvl3pPr>
            <a:lvl4pPr marL="1463017" indent="0">
              <a:buNone/>
              <a:defRPr sz="1707" b="1"/>
            </a:lvl4pPr>
            <a:lvl5pPr marL="1950690" indent="0">
              <a:buNone/>
              <a:defRPr sz="1707" b="1"/>
            </a:lvl5pPr>
            <a:lvl6pPr marL="2438362" indent="0">
              <a:buNone/>
              <a:defRPr sz="1707" b="1"/>
            </a:lvl6pPr>
            <a:lvl7pPr marL="2926034" indent="0">
              <a:buNone/>
              <a:defRPr sz="1707" b="1"/>
            </a:lvl7pPr>
            <a:lvl8pPr marL="3413707" indent="0">
              <a:buNone/>
              <a:defRPr sz="1707" b="1"/>
            </a:lvl8pPr>
            <a:lvl9pPr marL="3901379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8B7E3-78F1-4BDC-B699-824A51F87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16A0CF-A769-4047-A8B1-954AAC2BB2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1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72" indent="0">
              <a:buNone/>
              <a:defRPr sz="2133" b="1"/>
            </a:lvl2pPr>
            <a:lvl3pPr marL="975345" indent="0">
              <a:buNone/>
              <a:defRPr sz="1920" b="1"/>
            </a:lvl3pPr>
            <a:lvl4pPr marL="1463017" indent="0">
              <a:buNone/>
              <a:defRPr sz="1707" b="1"/>
            </a:lvl4pPr>
            <a:lvl5pPr marL="1950690" indent="0">
              <a:buNone/>
              <a:defRPr sz="1707" b="1"/>
            </a:lvl5pPr>
            <a:lvl6pPr marL="2438362" indent="0">
              <a:buNone/>
              <a:defRPr sz="1707" b="1"/>
            </a:lvl6pPr>
            <a:lvl7pPr marL="2926034" indent="0">
              <a:buNone/>
              <a:defRPr sz="1707" b="1"/>
            </a:lvl7pPr>
            <a:lvl8pPr marL="3413707" indent="0">
              <a:buNone/>
              <a:defRPr sz="1707" b="1"/>
            </a:lvl8pPr>
            <a:lvl9pPr marL="3901379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2EE3C0-912B-4C0E-B16F-BF7E3ABAB8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1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0FE899-C925-49CA-A1A5-4D9F5541B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7E5D-5E88-4E3E-9718-C00FF84BAD66}" type="datetimeFigureOut">
              <a:rPr lang="en-US" smtClean="0"/>
              <a:t>12/4/18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19015F-76DF-4CC6-9986-9B36A91AB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10B1C-BAEC-4282-B239-755728162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66F73-AF9C-4E75-8D3D-87740FB18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34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790F0-B92F-42ED-B80C-522F38B7A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3EC89E-1DD6-4B97-B9A5-E7A304DA0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7E5D-5E88-4E3E-9718-C00FF84BAD66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B7DBB-8BB2-40F0-8C86-660C93811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D8D898-C346-4E9A-9EEB-D8526757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66F73-AF9C-4E75-8D3D-87740FB18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90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DDBE0D-158F-4389-AE6B-5F1C6EC0C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7E5D-5E88-4E3E-9718-C00FF84BAD66}" type="datetimeFigureOut">
              <a:rPr lang="en-US" smtClean="0"/>
              <a:t>12/4/18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BAE505-7CD8-4F91-B27A-067894FD0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EB3BD-0764-4E18-8B3D-DF368894E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66F73-AF9C-4E75-8D3D-87740FB18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12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pic" idx="13"/>
          </p:nvPr>
        </p:nvSpPr>
        <p:spPr>
          <a:xfrm>
            <a:off x="622300" y="1181100"/>
            <a:ext cx="11760200" cy="5676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508000" y="7099300"/>
            <a:ext cx="11988800" cy="111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508000" y="8267700"/>
            <a:ext cx="119888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D5102-6C5A-48D1-A501-66CFB5F6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ED9E3-18B6-43DF-8843-796AFD7E3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40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DBCD60-FDA7-4D0B-936F-8CF996FCE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72" indent="0">
              <a:buNone/>
              <a:defRPr sz="1493"/>
            </a:lvl2pPr>
            <a:lvl3pPr marL="975345" indent="0">
              <a:buNone/>
              <a:defRPr sz="1280"/>
            </a:lvl3pPr>
            <a:lvl4pPr marL="1463017" indent="0">
              <a:buNone/>
              <a:defRPr sz="1067"/>
            </a:lvl4pPr>
            <a:lvl5pPr marL="1950690" indent="0">
              <a:buNone/>
              <a:defRPr sz="1067"/>
            </a:lvl5pPr>
            <a:lvl6pPr marL="2438362" indent="0">
              <a:buNone/>
              <a:defRPr sz="1067"/>
            </a:lvl6pPr>
            <a:lvl7pPr marL="2926034" indent="0">
              <a:buNone/>
              <a:defRPr sz="1067"/>
            </a:lvl7pPr>
            <a:lvl8pPr marL="3413707" indent="0">
              <a:buNone/>
              <a:defRPr sz="1067"/>
            </a:lvl8pPr>
            <a:lvl9pPr marL="3901379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2B34F-8639-47A9-B3F7-7ADAC80BB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7E5D-5E88-4E3E-9718-C00FF84BAD66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EE162-5BBE-46B8-BD27-59A1F1310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08841-E1BB-4AB1-AFD2-9DAABF34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66F73-AF9C-4E75-8D3D-87740FB18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34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279CF-8C50-4D6C-B556-639CDF291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BDC4AF-A3E5-4DFC-9ADB-25D2F7227A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40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72" indent="0">
              <a:buNone/>
              <a:defRPr sz="2987"/>
            </a:lvl2pPr>
            <a:lvl3pPr marL="975345" indent="0">
              <a:buNone/>
              <a:defRPr sz="2560"/>
            </a:lvl3pPr>
            <a:lvl4pPr marL="1463017" indent="0">
              <a:buNone/>
              <a:defRPr sz="2133"/>
            </a:lvl4pPr>
            <a:lvl5pPr marL="1950690" indent="0">
              <a:buNone/>
              <a:defRPr sz="2133"/>
            </a:lvl5pPr>
            <a:lvl6pPr marL="2438362" indent="0">
              <a:buNone/>
              <a:defRPr sz="2133"/>
            </a:lvl6pPr>
            <a:lvl7pPr marL="2926034" indent="0">
              <a:buNone/>
              <a:defRPr sz="2133"/>
            </a:lvl7pPr>
            <a:lvl8pPr marL="3413707" indent="0">
              <a:buNone/>
              <a:defRPr sz="2133"/>
            </a:lvl8pPr>
            <a:lvl9pPr marL="3901379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67790-7711-4BE0-B023-D8D34B0FA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72" indent="0">
              <a:buNone/>
              <a:defRPr sz="1493"/>
            </a:lvl2pPr>
            <a:lvl3pPr marL="975345" indent="0">
              <a:buNone/>
              <a:defRPr sz="1280"/>
            </a:lvl3pPr>
            <a:lvl4pPr marL="1463017" indent="0">
              <a:buNone/>
              <a:defRPr sz="1067"/>
            </a:lvl4pPr>
            <a:lvl5pPr marL="1950690" indent="0">
              <a:buNone/>
              <a:defRPr sz="1067"/>
            </a:lvl5pPr>
            <a:lvl6pPr marL="2438362" indent="0">
              <a:buNone/>
              <a:defRPr sz="1067"/>
            </a:lvl6pPr>
            <a:lvl7pPr marL="2926034" indent="0">
              <a:buNone/>
              <a:defRPr sz="1067"/>
            </a:lvl7pPr>
            <a:lvl8pPr marL="3413707" indent="0">
              <a:buNone/>
              <a:defRPr sz="1067"/>
            </a:lvl8pPr>
            <a:lvl9pPr marL="3901379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E1E0F-7112-4C7F-B5CE-37950B02D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7E5D-5E88-4E3E-9718-C00FF84BAD66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7A8478-4DF9-4611-99B8-EC4BB4A8E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7F5EA-FD82-4840-906C-3E62E05D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66F73-AF9C-4E75-8D3D-87740FB18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869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86D73-543D-4AFF-9C33-8BD6697E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92B3A1-6D71-4951-ACCA-C0133DCDA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F0B25-ECF6-4B1D-8F9A-9BF2F8CED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7E5D-5E88-4E3E-9718-C00FF84BAD66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E405C-418B-4B65-B6EC-84BD89FA0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0B664-7A48-4861-8FEB-F77E272DE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66F73-AF9C-4E75-8D3D-87740FB18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75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F4DBAA-47D2-47CB-8DE3-B44161CA3D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1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FA3B4-5E83-417D-8753-94BDA1C2E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1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A4C77-BD87-42F7-A2DA-BD0EA4822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B7E5D-5E88-4E3E-9718-C00FF84BAD66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41F0C-E643-49C1-9E95-837F3039B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F6CCC-475C-4DEF-B96E-BA0BFC39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66F73-AF9C-4E75-8D3D-87740FB18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93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508000" y="3860800"/>
            <a:ext cx="11988800" cy="203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pic" sz="half" idx="13"/>
          </p:nvPr>
        </p:nvSpPr>
        <p:spPr>
          <a:xfrm>
            <a:off x="6805519" y="981849"/>
            <a:ext cx="5575301" cy="7531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508000" y="2400300"/>
            <a:ext cx="5829300" cy="6070600"/>
          </a:xfrm>
          <a:prstGeom prst="rect">
            <a:avLst/>
          </a:prstGeom>
        </p:spPr>
        <p:txBody>
          <a:bodyPr anchor="t"/>
          <a:lstStyle/>
          <a:p>
            <a: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sz="quarter" idx="1"/>
          </p:nvPr>
        </p:nvSpPr>
        <p:spPr>
          <a:xfrm>
            <a:off x="508000" y="1168400"/>
            <a:ext cx="58293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508000" y="25781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Shape 52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Shape 53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508000" y="25781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3" name="Shape 63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4" name="Shape 64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508000" y="3035300"/>
            <a:ext cx="11988800" cy="57277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508000" y="2578100"/>
            <a:ext cx="119888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5" name="Shape 75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6" name="Shape 76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pic" sz="half" idx="13"/>
          </p:nvPr>
        </p:nvSpPr>
        <p:spPr>
          <a:xfrm>
            <a:off x="620619" y="2994799"/>
            <a:ext cx="5524501" cy="5524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9" name="Shape 79"/>
          <p:cNvSpPr>
            <a:spLocks noGrp="1"/>
          </p:cNvSpPr>
          <p:nvPr>
            <p:ph type="body" sz="half" idx="1"/>
          </p:nvPr>
        </p:nvSpPr>
        <p:spPr>
          <a:xfrm>
            <a:off x="6781800" y="2971800"/>
            <a:ext cx="5727700" cy="5524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3200"/>
              </a:spcBef>
              <a:buSzPct val="30000"/>
              <a:buBlip>
                <a:blip r:embed="rId2"/>
              </a:buBlip>
              <a:defRPr sz="3000">
                <a:latin typeface="Times"/>
                <a:ea typeface="Times"/>
                <a:cs typeface="Times"/>
                <a:sym typeface="Times"/>
              </a:defRPr>
            </a:lvl1pPr>
            <a:lvl2pPr marL="736600" indent="-368300">
              <a:spcBef>
                <a:spcPts val="3200"/>
              </a:spcBef>
              <a:buSzPct val="30000"/>
              <a:buBlip>
                <a:blip r:embed="rId2"/>
              </a:buBlip>
              <a:defRPr sz="3000">
                <a:latin typeface="Times"/>
                <a:ea typeface="Times"/>
                <a:cs typeface="Times"/>
                <a:sym typeface="Times"/>
              </a:defRPr>
            </a:lvl2pPr>
            <a:lvl3pPr marL="1104900" indent="-368300">
              <a:spcBef>
                <a:spcPts val="3200"/>
              </a:spcBef>
              <a:buSzPct val="30000"/>
              <a:buBlip>
                <a:blip r:embed="rId2"/>
              </a:buBlip>
              <a:defRPr sz="3000">
                <a:latin typeface="Times"/>
                <a:ea typeface="Times"/>
                <a:cs typeface="Times"/>
                <a:sym typeface="Times"/>
              </a:defRPr>
            </a:lvl3pPr>
            <a:lvl4pPr marL="1473200" indent="-368300">
              <a:spcBef>
                <a:spcPts val="3200"/>
              </a:spcBef>
              <a:buSzPct val="30000"/>
              <a:buBlip>
                <a:blip r:embed="rId2"/>
              </a:buBlip>
              <a:defRPr sz="3000">
                <a:latin typeface="Times"/>
                <a:ea typeface="Times"/>
                <a:cs typeface="Times"/>
                <a:sym typeface="Times"/>
              </a:defRPr>
            </a:lvl4pPr>
            <a:lvl5pPr marL="1841500" indent="-368300">
              <a:spcBef>
                <a:spcPts val="3200"/>
              </a:spcBef>
              <a:buSzPct val="30000"/>
              <a:buBlip>
                <a:blip r:embed="rId2"/>
              </a:buBlip>
              <a:defRPr sz="3000">
                <a:latin typeface="Times"/>
                <a:ea typeface="Times"/>
                <a:cs typeface="Times"/>
                <a:sym typeface="Time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pic" sz="quarter" idx="13"/>
          </p:nvPr>
        </p:nvSpPr>
        <p:spPr>
          <a:xfrm>
            <a:off x="6654800" y="977900"/>
            <a:ext cx="5727700" cy="3606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pic" sz="quarter" idx="14"/>
          </p:nvPr>
        </p:nvSpPr>
        <p:spPr>
          <a:xfrm>
            <a:off x="6654800" y="5003800"/>
            <a:ext cx="5727700" cy="3644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pic" sz="half" idx="15"/>
          </p:nvPr>
        </p:nvSpPr>
        <p:spPr>
          <a:xfrm>
            <a:off x="620619" y="975499"/>
            <a:ext cx="5575301" cy="7670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508000" y="9245597"/>
            <a:ext cx="11988800" cy="3"/>
          </a:xfrm>
          <a:prstGeom prst="line">
            <a:avLst/>
          </a:pr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 flipV="1">
            <a:off x="508000" y="508000"/>
            <a:ext cx="11988800" cy="1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508000" y="977900"/>
            <a:ext cx="11988800" cy="778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508000" y="596900"/>
            <a:ext cx="119888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12166701" y="8763000"/>
            <a:ext cx="342901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1pPr>
      <a:lvl2pPr marL="0" marR="0" indent="2286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2pPr>
      <a:lvl3pPr marL="0" marR="0" indent="4572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3pPr>
      <a:lvl4pPr marL="0" marR="0" indent="6858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4pPr>
      <a:lvl5pPr marL="0" marR="0" indent="9144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5pPr>
      <a:lvl6pPr marL="0" marR="0" indent="11430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6pPr>
      <a:lvl7pPr marL="0" marR="0" indent="13716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7pPr>
      <a:lvl8pPr marL="0" marR="0" indent="16002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8pPr>
      <a:lvl9pPr marL="0" marR="0" indent="1828800" algn="l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all" spc="0" baseline="0">
          <a:ln>
            <a:noFill/>
          </a:ln>
          <a:solidFill>
            <a:srgbClr val="606060"/>
          </a:solidFill>
          <a:uFillTx/>
          <a:latin typeface="+mj-lt"/>
          <a:ea typeface="+mj-ea"/>
          <a:cs typeface="+mj-cs"/>
          <a:sym typeface="Gill Sans Light"/>
        </a:defRPr>
      </a:lvl9pPr>
    </p:titleStyle>
    <p:bodyStyle>
      <a:lvl1pPr marL="4191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1pPr>
      <a:lvl2pPr marL="8382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2pPr>
      <a:lvl3pPr marL="12573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3pPr>
      <a:lvl4pPr marL="16764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4pPr>
      <a:lvl5pPr marL="20955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5pPr>
      <a:lvl6pPr marL="25146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6pPr>
      <a:lvl7pPr marL="29337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7pPr>
      <a:lvl8pPr marL="33528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8pPr>
      <a:lvl9pPr marL="3771900" marR="0" indent="-4191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3400" b="0" i="0" u="none" strike="noStrike" cap="none" spc="0" baseline="0">
          <a:ln>
            <a:noFill/>
          </a:ln>
          <a:solidFill>
            <a:srgbClr val="60606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8B29E3-DF3B-41CC-A186-D9CEB54B7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1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351F6-CB02-45FF-B88F-E3AF033E4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112A1-3E6A-4B5E-81A3-DD93EB786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4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B7E5D-5E88-4E3E-9718-C00FF84BAD66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FF36A-E272-4C2C-A51A-1C730AFE55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4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7AABE-540B-41BB-9555-65C3A795B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9040144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66F73-AF9C-4E75-8D3D-87740FB18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05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75345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36" indent="-243836" algn="l" defTabSz="975345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09" indent="-243836" algn="l" defTabSz="975345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81" indent="-243836" algn="l" defTabSz="975345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853" indent="-243836" algn="l" defTabSz="975345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26" indent="-243836" algn="l" defTabSz="975345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98" indent="-243836" algn="l" defTabSz="975345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69870" indent="-243836" algn="l" defTabSz="975345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43" indent="-243836" algn="l" defTabSz="975345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215" indent="-243836" algn="l" defTabSz="975345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72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45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17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690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362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034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707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379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nyilmaz1/NYC_parking-Hive.g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cgo.com/assets/files/pdf/new_york_city_travel_and_tourism_trend_report_2017.pdf" TargetMode="External"/><Relationship Id="rId2" Type="http://schemas.openxmlformats.org/officeDocument/2006/relationships/hyperlink" Target="https://www.sciencedirect.com/science/article/pii/S1352231018301997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kaggle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2955B1-3D82-466C-92A4-F1673C1F4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004800" cy="97889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49A570-7176-4E14-9A44-E7F00D68E15E}"/>
              </a:ext>
            </a:extLst>
          </p:cNvPr>
          <p:cNvSpPr txBox="1"/>
          <p:nvPr/>
        </p:nvSpPr>
        <p:spPr>
          <a:xfrm>
            <a:off x="1861209" y="2520200"/>
            <a:ext cx="9573455" cy="2631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982" dirty="0"/>
          </a:p>
          <a:p>
            <a:r>
              <a:rPr lang="en-US" sz="8533" dirty="0"/>
              <a:t>Term Paper Group 4</a:t>
            </a:r>
          </a:p>
          <a:p>
            <a:pPr algn="ctr"/>
            <a:endParaRPr lang="en-US" sz="3982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6E92D-C393-4EE3-B827-A65C45B7CE8A}"/>
              </a:ext>
            </a:extLst>
          </p:cNvPr>
          <p:cNvSpPr txBox="1"/>
          <p:nvPr/>
        </p:nvSpPr>
        <p:spPr>
          <a:xfrm>
            <a:off x="307792" y="4716162"/>
            <a:ext cx="4677891" cy="3944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982" dirty="0"/>
          </a:p>
          <a:p>
            <a:r>
              <a:rPr lang="en-US" sz="3982" dirty="0"/>
              <a:t>GROUP MEMBERS:</a:t>
            </a:r>
          </a:p>
          <a:p>
            <a:pPr marL="406394" indent="-406394">
              <a:buFont typeface="Arial" panose="020B0604020202020204" pitchFamily="34" charset="0"/>
              <a:buChar char="•"/>
            </a:pPr>
            <a:r>
              <a:rPr lang="en-US" sz="3982" dirty="0"/>
              <a:t>ZHICHENG YU</a:t>
            </a:r>
          </a:p>
          <a:p>
            <a:pPr marL="406394" indent="-406394">
              <a:buFont typeface="Arial" panose="020B0604020202020204" pitchFamily="34" charset="0"/>
              <a:buChar char="•"/>
            </a:pPr>
            <a:r>
              <a:rPr lang="en-US" sz="3982" dirty="0"/>
              <a:t>LOUIS TAN</a:t>
            </a:r>
          </a:p>
          <a:p>
            <a:pPr marL="406394" indent="-406394">
              <a:buFont typeface="Arial" panose="020B0604020202020204" pitchFamily="34" charset="0"/>
              <a:buChar char="•"/>
            </a:pPr>
            <a:r>
              <a:rPr lang="en-US" sz="3982" dirty="0"/>
              <a:t>NEVIN YILMAZ</a:t>
            </a:r>
          </a:p>
          <a:p>
            <a:endParaRPr lang="en-US" sz="512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E5768F-0497-47B0-9CBD-2FC2E501F691}"/>
              </a:ext>
            </a:extLst>
          </p:cNvPr>
          <p:cNvSpPr txBox="1"/>
          <p:nvPr/>
        </p:nvSpPr>
        <p:spPr>
          <a:xfrm>
            <a:off x="248164" y="7809464"/>
            <a:ext cx="12508473" cy="1317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82" dirty="0"/>
              <a:t>Dataset Download page: </a:t>
            </a:r>
          </a:p>
          <a:p>
            <a:r>
              <a:rPr lang="en-US" sz="3982" u="sng" dirty="0">
                <a:solidFill>
                  <a:schemeClr val="accent1"/>
                </a:solidFill>
              </a:rPr>
              <a:t>https://www.kaggle.com/new-york-city/nyc-parking-tickets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1A738A-6216-49F0-A949-06C3625D3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18" y="0"/>
            <a:ext cx="13022518" cy="2695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6741AA-ED81-A544-B2EB-10A3BA2D4FEB}"/>
              </a:ext>
            </a:extLst>
          </p:cNvPr>
          <p:cNvSpPr txBox="1"/>
          <p:nvPr/>
        </p:nvSpPr>
        <p:spPr>
          <a:xfrm>
            <a:off x="7004937" y="4709216"/>
            <a:ext cx="4677891" cy="267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982" dirty="0"/>
          </a:p>
          <a:p>
            <a:r>
              <a:rPr lang="en-US" sz="3200" dirty="0"/>
              <a:t>GitHub link:</a:t>
            </a:r>
          </a:p>
          <a:p>
            <a:r>
              <a:rPr lang="en-US" sz="3200" dirty="0">
                <a:hlinkClick r:id="rId4"/>
              </a:rPr>
              <a:t>https://github.com/nyilmaz1/NYC_parking-Hive.git</a:t>
            </a: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994050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2955B1-3D82-466C-92A4-F1673C1F4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257"/>
            <a:ext cx="13004800" cy="97889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93CC10-1044-4D15-A845-33A2F5DBDAE6}"/>
              </a:ext>
            </a:extLst>
          </p:cNvPr>
          <p:cNvSpPr txBox="1"/>
          <p:nvPr/>
        </p:nvSpPr>
        <p:spPr>
          <a:xfrm>
            <a:off x="3119904" y="721023"/>
            <a:ext cx="6764993" cy="705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82" dirty="0"/>
              <a:t>Top 19 Violation plate numbers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AFBCA5-7E39-4872-A7C8-C447E669C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2265"/>
            <a:ext cx="13004800" cy="679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5326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2955B1-3D82-466C-92A4-F1673C1F4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004800" cy="9788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E257B6-048F-4C2C-A3AA-38180D17F8D5}"/>
              </a:ext>
            </a:extLst>
          </p:cNvPr>
          <p:cNvSpPr txBox="1"/>
          <p:nvPr/>
        </p:nvSpPr>
        <p:spPr>
          <a:xfrm>
            <a:off x="5400985" y="1210170"/>
            <a:ext cx="6790642" cy="705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82" dirty="0"/>
              <a:t>Top 9 violation car model years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C01FA1D-7764-4DC3-9E88-51DB75B4555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5277276" y="5267137"/>
          <a:ext cx="6502400" cy="3901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14ABEB5-5CF0-4BF5-8FFA-FF4C7704EF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7051" y="509921"/>
          <a:ext cx="4177284" cy="6167821"/>
        </p:xfrm>
        <a:graphic>
          <a:graphicData uri="http://schemas.openxmlformats.org/drawingml/2006/table">
            <a:tbl>
              <a:tblPr/>
              <a:tblGrid>
                <a:gridCol w="2509808">
                  <a:extLst>
                    <a:ext uri="{9D8B030D-6E8A-4147-A177-3AD203B41FA5}">
                      <a16:colId xmlns:a16="http://schemas.microsoft.com/office/drawing/2014/main" val="728239194"/>
                    </a:ext>
                  </a:extLst>
                </a:gridCol>
                <a:gridCol w="1667476">
                  <a:extLst>
                    <a:ext uri="{9D8B030D-6E8A-4147-A177-3AD203B41FA5}">
                      <a16:colId xmlns:a16="http://schemas.microsoft.com/office/drawing/2014/main" val="3425780675"/>
                    </a:ext>
                  </a:extLst>
                </a:gridCol>
              </a:tblGrid>
              <a:tr h="598108">
                <a:tc>
                  <a:txBody>
                    <a:bodyPr/>
                    <a:lstStyle/>
                    <a:p>
                      <a:pPr algn="l" fontAlgn="b"/>
                      <a:r>
                        <a:rPr lang="en-US" sz="3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Model Year</a:t>
                      </a:r>
                    </a:p>
                  </a:txBody>
                  <a:tcPr marL="12892" marR="12892" marT="12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12892" marR="12892" marT="12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422807"/>
                  </a:ext>
                </a:extLst>
              </a:tr>
              <a:tr h="618857">
                <a:tc>
                  <a:txBody>
                    <a:bodyPr/>
                    <a:lstStyle/>
                    <a:p>
                      <a:pPr algn="l" fontAlgn="b"/>
                      <a:r>
                        <a:rPr lang="en-US" sz="3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2004</a:t>
                      </a:r>
                    </a:p>
                  </a:txBody>
                  <a:tcPr marL="12892" marR="12892" marT="12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359978</a:t>
                      </a:r>
                    </a:p>
                  </a:txBody>
                  <a:tcPr marL="12892" marR="12892" marT="12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041523"/>
                  </a:ext>
                </a:extLst>
              </a:tr>
              <a:tr h="618857">
                <a:tc>
                  <a:txBody>
                    <a:bodyPr/>
                    <a:lstStyle/>
                    <a:p>
                      <a:pPr algn="l" fontAlgn="b"/>
                      <a:r>
                        <a:rPr lang="en-US" sz="3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12892" marR="12892" marT="12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380282</a:t>
                      </a:r>
                    </a:p>
                  </a:txBody>
                  <a:tcPr marL="12892" marR="12892" marT="12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158216"/>
                  </a:ext>
                </a:extLst>
              </a:tr>
              <a:tr h="618857">
                <a:tc>
                  <a:txBody>
                    <a:bodyPr/>
                    <a:lstStyle/>
                    <a:p>
                      <a:pPr algn="l" fontAlgn="b"/>
                      <a:r>
                        <a:rPr lang="en-US" sz="3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2005</a:t>
                      </a:r>
                    </a:p>
                  </a:txBody>
                  <a:tcPr marL="12892" marR="12892" marT="12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397221</a:t>
                      </a:r>
                    </a:p>
                  </a:txBody>
                  <a:tcPr marL="12892" marR="12892" marT="12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588873"/>
                  </a:ext>
                </a:extLst>
              </a:tr>
              <a:tr h="618857">
                <a:tc>
                  <a:txBody>
                    <a:bodyPr/>
                    <a:lstStyle/>
                    <a:p>
                      <a:pPr algn="l" fontAlgn="b"/>
                      <a:r>
                        <a:rPr lang="en-US" sz="3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2008</a:t>
                      </a:r>
                    </a:p>
                  </a:txBody>
                  <a:tcPr marL="12892" marR="12892" marT="12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405115</a:t>
                      </a:r>
                    </a:p>
                  </a:txBody>
                  <a:tcPr marL="12892" marR="12892" marT="12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5182"/>
                  </a:ext>
                </a:extLst>
              </a:tr>
              <a:tr h="618857">
                <a:tc>
                  <a:txBody>
                    <a:bodyPr/>
                    <a:lstStyle/>
                    <a:p>
                      <a:pPr algn="l" fontAlgn="b"/>
                      <a:r>
                        <a:rPr lang="en-US" sz="3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12892" marR="12892" marT="12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417367</a:t>
                      </a:r>
                    </a:p>
                  </a:txBody>
                  <a:tcPr marL="12892" marR="12892" marT="12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040411"/>
                  </a:ext>
                </a:extLst>
              </a:tr>
              <a:tr h="618857">
                <a:tc>
                  <a:txBody>
                    <a:bodyPr/>
                    <a:lstStyle/>
                    <a:p>
                      <a:pPr algn="l" fontAlgn="b"/>
                      <a:r>
                        <a:rPr lang="en-US" sz="3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2007</a:t>
                      </a:r>
                    </a:p>
                  </a:txBody>
                  <a:tcPr marL="12892" marR="12892" marT="12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482122</a:t>
                      </a:r>
                    </a:p>
                  </a:txBody>
                  <a:tcPr marL="12892" marR="12892" marT="12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813207"/>
                  </a:ext>
                </a:extLst>
              </a:tr>
              <a:tr h="618857">
                <a:tc>
                  <a:txBody>
                    <a:bodyPr/>
                    <a:lstStyle/>
                    <a:p>
                      <a:pPr algn="l" fontAlgn="b"/>
                      <a:r>
                        <a:rPr lang="en-US" sz="3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12892" marR="12892" marT="12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511095</a:t>
                      </a:r>
                    </a:p>
                  </a:txBody>
                  <a:tcPr marL="12892" marR="12892" marT="12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601235"/>
                  </a:ext>
                </a:extLst>
              </a:tr>
              <a:tr h="618857">
                <a:tc>
                  <a:txBody>
                    <a:bodyPr/>
                    <a:lstStyle/>
                    <a:p>
                      <a:pPr algn="l" fontAlgn="b"/>
                      <a:r>
                        <a:rPr lang="en-US" sz="3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12892" marR="12892" marT="12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647398</a:t>
                      </a:r>
                    </a:p>
                  </a:txBody>
                  <a:tcPr marL="12892" marR="12892" marT="12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638296"/>
                  </a:ext>
                </a:extLst>
              </a:tr>
              <a:tr h="618857">
                <a:tc>
                  <a:txBody>
                    <a:bodyPr/>
                    <a:lstStyle/>
                    <a:p>
                      <a:pPr algn="l" fontAlgn="b"/>
                      <a:r>
                        <a:rPr lang="en-US" sz="3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12892" marR="12892" marT="12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784399</a:t>
                      </a:r>
                    </a:p>
                  </a:txBody>
                  <a:tcPr marL="12892" marR="12892" marT="12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0088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716861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2955B1-3D82-466C-92A4-F1673C1F4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004800" cy="9788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16954B-0284-46BF-BD50-08DC84AA3C54}"/>
              </a:ext>
            </a:extLst>
          </p:cNvPr>
          <p:cNvSpPr txBox="1"/>
          <p:nvPr/>
        </p:nvSpPr>
        <p:spPr>
          <a:xfrm>
            <a:off x="6821589" y="1481103"/>
            <a:ext cx="4689104" cy="4087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82" dirty="0"/>
              <a:t>Top 4 violation codes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982" dirty="0"/>
              <a:t>Meter Parking $65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Street Cleaning $65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No Parking $95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Meter Parking $65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5C6BFBB-C917-4210-BAB9-C2FA46BF77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0078201"/>
              </p:ext>
            </p:extLst>
          </p:nvPr>
        </p:nvGraphicFramePr>
        <p:xfrm>
          <a:off x="650240" y="5147733"/>
          <a:ext cx="8773160" cy="4377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3DA6C9D-858B-4F02-8241-D0B382F42A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8189" y="1232924"/>
          <a:ext cx="5039360" cy="3076837"/>
        </p:xfrm>
        <a:graphic>
          <a:graphicData uri="http://schemas.openxmlformats.org/drawingml/2006/table">
            <a:tbl>
              <a:tblPr/>
              <a:tblGrid>
                <a:gridCol w="3124764">
                  <a:extLst>
                    <a:ext uri="{9D8B030D-6E8A-4147-A177-3AD203B41FA5}">
                      <a16:colId xmlns:a16="http://schemas.microsoft.com/office/drawing/2014/main" val="3263945048"/>
                    </a:ext>
                  </a:extLst>
                </a:gridCol>
                <a:gridCol w="1914596">
                  <a:extLst>
                    <a:ext uri="{9D8B030D-6E8A-4147-A177-3AD203B41FA5}">
                      <a16:colId xmlns:a16="http://schemas.microsoft.com/office/drawing/2014/main" val="63470281"/>
                    </a:ext>
                  </a:extLst>
                </a:gridCol>
              </a:tblGrid>
              <a:tr h="638437">
                <a:tc>
                  <a:txBody>
                    <a:bodyPr/>
                    <a:lstStyle/>
                    <a:p>
                      <a:pPr algn="l" fontAlgn="b"/>
                      <a:r>
                        <a:rPr lang="en-US" sz="3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violation_code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700" b="1" i="0" u="none" strike="noStrike">
                          <a:solidFill>
                            <a:srgbClr val="595959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13547" marR="13547" marT="13547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32108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 fontAlgn="b"/>
                      <a:r>
                        <a:rPr lang="en-US" sz="3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1243474</a:t>
                      </a:r>
                    </a:p>
                  </a:txBody>
                  <a:tcPr marL="13547" marR="13547" marT="13547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52366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 fontAlgn="b"/>
                      <a:r>
                        <a:rPr lang="en-US" sz="3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1239580</a:t>
                      </a:r>
                    </a:p>
                  </a:txBody>
                  <a:tcPr marL="13547" marR="13547" marT="13547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727128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 fontAlgn="b"/>
                      <a:r>
                        <a:rPr lang="en-US" sz="3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851688</a:t>
                      </a:r>
                    </a:p>
                  </a:txBody>
                  <a:tcPr marL="13547" marR="13547" marT="13547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82304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 fontAlgn="b"/>
                      <a:r>
                        <a:rPr lang="en-US" sz="37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738567</a:t>
                      </a:r>
                    </a:p>
                  </a:txBody>
                  <a:tcPr marL="13547" marR="13547" marT="13547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571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87193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DC8C53-869E-8F46-AFB1-A17EA9ECE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Ngram</a:t>
            </a:r>
            <a:br>
              <a:rPr lang="en-US" dirty="0"/>
            </a:br>
            <a:br>
              <a:rPr lang="en-US" dirty="0"/>
            </a:br>
            <a:r>
              <a:rPr lang="en-US" sz="2800" b="1" dirty="0"/>
              <a:t>Five most common trigrams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A50D50-3DF9-624E-89A7-55F6C9905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7400"/>
            <a:ext cx="13004800" cy="4038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5FEB22-F14A-2144-88A6-9CEF84F265CD}"/>
              </a:ext>
            </a:extLst>
          </p:cNvPr>
          <p:cNvSpPr txBox="1"/>
          <p:nvPr/>
        </p:nvSpPr>
        <p:spPr>
          <a:xfrm>
            <a:off x="4419072" y="1322705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60606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0642764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2955B1-3D82-466C-92A4-F1673C1F4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338"/>
            <a:ext cx="13004800" cy="9788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047768-52AE-405E-9F5A-CD3B7CA3C50C}"/>
              </a:ext>
            </a:extLst>
          </p:cNvPr>
          <p:cNvSpPr txBox="1"/>
          <p:nvPr/>
        </p:nvSpPr>
        <p:spPr>
          <a:xfrm>
            <a:off x="3139941" y="646375"/>
            <a:ext cx="6655543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sz="3982" kern="1200" dirty="0">
                <a:solidFill>
                  <a:prstClr val="black"/>
                </a:solidFill>
                <a:latin typeface="Calibri" panose="020F0502020204030204"/>
              </a:rPr>
              <a:t>Top 4 Violation Model Types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47A7D33-5ABC-4E5C-99FA-8026AB6ECA7F}"/>
              </a:ext>
            </a:extLst>
          </p:cNvPr>
          <p:cNvGraphicFramePr>
            <a:graphicFrameLocks/>
          </p:cNvGraphicFramePr>
          <p:nvPr/>
        </p:nvGraphicFramePr>
        <p:xfrm>
          <a:off x="564635" y="5326236"/>
          <a:ext cx="6502400" cy="3901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A4C4F9C-CD92-403E-9561-022B00E5D83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2680" y="1732773"/>
          <a:ext cx="6105031" cy="3251200"/>
        </p:xfrm>
        <a:graphic>
          <a:graphicData uri="http://schemas.openxmlformats.org/drawingml/2006/table">
            <a:tbl>
              <a:tblPr/>
              <a:tblGrid>
                <a:gridCol w="4101606">
                  <a:extLst>
                    <a:ext uri="{9D8B030D-6E8A-4147-A177-3AD203B41FA5}">
                      <a16:colId xmlns:a16="http://schemas.microsoft.com/office/drawing/2014/main" val="3213524405"/>
                    </a:ext>
                  </a:extLst>
                </a:gridCol>
                <a:gridCol w="2003425">
                  <a:extLst>
                    <a:ext uri="{9D8B030D-6E8A-4147-A177-3AD203B41FA5}">
                      <a16:colId xmlns:a16="http://schemas.microsoft.com/office/drawing/2014/main" val="2041753434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vehicle_body_type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13547" marR="13547" marT="13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773653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SUBN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2797673</a:t>
                      </a:r>
                    </a:p>
                  </a:txBody>
                  <a:tcPr marL="13547" marR="13547" marT="13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935427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4DSD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2513564</a:t>
                      </a:r>
                    </a:p>
                  </a:txBody>
                  <a:tcPr marL="13547" marR="13547" marT="13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669716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VAN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1384386</a:t>
                      </a:r>
                    </a:p>
                  </a:txBody>
                  <a:tcPr marL="13547" marR="13547" marT="13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447196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DELV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730517</a:t>
                      </a:r>
                    </a:p>
                  </a:txBody>
                  <a:tcPr marL="13547" marR="13547" marT="135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1423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619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2955B1-3D82-466C-92A4-F1673C1F4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004800" cy="9788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411DC7-EED9-4D2A-837F-55A353B716B3}"/>
              </a:ext>
            </a:extLst>
          </p:cNvPr>
          <p:cNvSpPr txBox="1"/>
          <p:nvPr/>
        </p:nvSpPr>
        <p:spPr>
          <a:xfrm>
            <a:off x="6412092" y="2257779"/>
            <a:ext cx="4875053" cy="705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82" dirty="0"/>
              <a:t>Top 4 Violation Brands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CB62DEA-E891-4DA8-BB15-8FA17DB2D7BB}"/>
              </a:ext>
            </a:extLst>
          </p:cNvPr>
          <p:cNvGraphicFramePr>
            <a:graphicFrameLocks/>
          </p:cNvGraphicFramePr>
          <p:nvPr/>
        </p:nvGraphicFramePr>
        <p:xfrm>
          <a:off x="508173" y="5545102"/>
          <a:ext cx="6502400" cy="3901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54079F-55D1-46B6-8B54-8CF913B115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13458" y="1146951"/>
          <a:ext cx="5075485" cy="3251200"/>
        </p:xfrm>
        <a:graphic>
          <a:graphicData uri="http://schemas.openxmlformats.org/drawingml/2006/table">
            <a:tbl>
              <a:tblPr/>
              <a:tblGrid>
                <a:gridCol w="3072360">
                  <a:extLst>
                    <a:ext uri="{9D8B030D-6E8A-4147-A177-3AD203B41FA5}">
                      <a16:colId xmlns:a16="http://schemas.microsoft.com/office/drawing/2014/main" val="1549877466"/>
                    </a:ext>
                  </a:extLst>
                </a:gridCol>
                <a:gridCol w="2003125">
                  <a:extLst>
                    <a:ext uri="{9D8B030D-6E8A-4147-A177-3AD203B41FA5}">
                      <a16:colId xmlns:a16="http://schemas.microsoft.com/office/drawing/2014/main" val="1765021680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1" i="0" u="none" strike="noStrike" dirty="0" err="1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vehicle_make</a:t>
                      </a:r>
                      <a:endParaRPr lang="en-US" sz="4000" b="1" i="0" u="none" strike="noStrike" dirty="0">
                        <a:solidFill>
                          <a:srgbClr val="C6591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b="1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6474489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FORD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1248618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628462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TOYOT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b="0" i="0" u="none" strike="noStrike" dirty="0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878781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3995693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HONDA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810453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854891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CHEVR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000" b="0" i="0" u="none" strike="noStrike" dirty="0">
                          <a:solidFill>
                            <a:srgbClr val="C65911"/>
                          </a:solidFill>
                          <a:effectLst/>
                          <a:latin typeface="Calibri" panose="020F0502020204030204" pitchFamily="34" charset="0"/>
                        </a:rPr>
                        <a:t>743552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915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6353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2955B1-3D82-466C-92A4-F1673C1F4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004800" cy="9788938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174C40C-B9C9-4E7C-8CC6-8AF90C33CFFE}"/>
              </a:ext>
            </a:extLst>
          </p:cNvPr>
          <p:cNvGraphicFramePr>
            <a:graphicFrameLocks/>
          </p:cNvGraphicFramePr>
          <p:nvPr/>
        </p:nvGraphicFramePr>
        <p:xfrm>
          <a:off x="503600" y="5303373"/>
          <a:ext cx="6502400" cy="3901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D64123C-35FD-43D7-8228-0831DAF91B96}"/>
              </a:ext>
            </a:extLst>
          </p:cNvPr>
          <p:cNvSpPr txBox="1"/>
          <p:nvPr/>
        </p:nvSpPr>
        <p:spPr>
          <a:xfrm>
            <a:off x="6220900" y="959841"/>
            <a:ext cx="4666663" cy="705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82" dirty="0"/>
              <a:t>Top 5 Violation Times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22C14BA-BA11-44BE-B9B3-FF334160895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8742" y="959841"/>
          <a:ext cx="4714240" cy="3901440"/>
        </p:xfrm>
        <a:graphic>
          <a:graphicData uri="http://schemas.openxmlformats.org/drawingml/2006/table">
            <a:tbl>
              <a:tblPr/>
              <a:tblGrid>
                <a:gridCol w="3233138">
                  <a:extLst>
                    <a:ext uri="{9D8B030D-6E8A-4147-A177-3AD203B41FA5}">
                      <a16:colId xmlns:a16="http://schemas.microsoft.com/office/drawing/2014/main" val="3112098321"/>
                    </a:ext>
                  </a:extLst>
                </a:gridCol>
                <a:gridCol w="1481102">
                  <a:extLst>
                    <a:ext uri="{9D8B030D-6E8A-4147-A177-3AD203B41FA5}">
                      <a16:colId xmlns:a16="http://schemas.microsoft.com/office/drawing/2014/main" val="4266003829"/>
                    </a:ext>
                  </a:extLst>
                </a:gridCol>
              </a:tblGrid>
              <a:tr h="6502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violation_time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13547" marR="13547" marT="13547" marB="0" anchor="ctr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6996190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0836A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27495</a:t>
                      </a:r>
                    </a:p>
                  </a:txBody>
                  <a:tcPr marL="13547" marR="13547" marT="13547" marB="0" anchor="ctr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991584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1136A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23681</a:t>
                      </a:r>
                    </a:p>
                  </a:txBody>
                  <a:tcPr marL="13547" marR="13547" marT="13547" marB="0" anchor="ctr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977760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0806A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23229</a:t>
                      </a:r>
                    </a:p>
                  </a:txBody>
                  <a:tcPr marL="13547" marR="13547" marT="13547" marB="0" anchor="ctr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084935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0936A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22780</a:t>
                      </a:r>
                    </a:p>
                  </a:txBody>
                  <a:tcPr marL="13547" marR="13547" marT="13547" marB="0" anchor="ctr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156120"/>
                  </a:ext>
                </a:extLst>
              </a:tr>
              <a:tr h="650240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1140A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22323</a:t>
                      </a:r>
                    </a:p>
                  </a:txBody>
                  <a:tcPr marL="13547" marR="13547" marT="13547" marB="0" anchor="ctr">
                    <a:lnL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4B0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805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6615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2755898"/>
            <a:ext cx="6057900" cy="581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99250" y="2755898"/>
            <a:ext cx="5905500" cy="367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61150" y="5854700"/>
            <a:ext cx="2019300" cy="55880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>
            <a:spLocks noGrp="1"/>
          </p:cNvSpPr>
          <p:nvPr>
            <p:ph type="sldNum" sz="quarter" idx="4294967295"/>
          </p:nvPr>
        </p:nvSpPr>
        <p:spPr>
          <a:xfrm>
            <a:off x="12223851" y="87630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xfrm>
            <a:off x="508000" y="682624"/>
            <a:ext cx="11988800" cy="1905001"/>
          </a:xfrm>
          <a:prstGeom prst="rect">
            <a:avLst/>
          </a:prstGeom>
        </p:spPr>
        <p:txBody>
          <a:bodyPr/>
          <a:lstStyle>
            <a:lvl1pPr marL="417406" indent="-417406">
              <a:lnSpc>
                <a:spcPct val="100000"/>
              </a:lnSpc>
              <a:spcBef>
                <a:spcPts val="4200"/>
              </a:spcBef>
              <a:buSzPct val="30000"/>
              <a:buBlip>
                <a:blip r:embed="rId5"/>
              </a:buBlip>
              <a:defRPr sz="3400" cap="none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Tickets sorted by cars registered states (1)</a:t>
            </a:r>
          </a:p>
        </p:txBody>
      </p:sp>
      <p:sp>
        <p:nvSpPr>
          <p:cNvPr id="158" name="Shape 158"/>
          <p:cNvSpPr/>
          <p:nvPr/>
        </p:nvSpPr>
        <p:spPr>
          <a:xfrm>
            <a:off x="6801271" y="6330947"/>
            <a:ext cx="5701458" cy="266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marL="368300" indent="-368300" algn="l">
              <a:spcBef>
                <a:spcPts val="3200"/>
              </a:spcBef>
              <a:buSzPct val="30000"/>
              <a:buBlip>
                <a:blip r:embed="rId5"/>
              </a:buBlip>
              <a:defRPr sz="2800"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Most tickets are given to cars registered in NY,NJ</a:t>
            </a:r>
          </a:p>
          <a:p>
            <a:pPr marL="368300" indent="-368300" algn="l">
              <a:spcBef>
                <a:spcPts val="3200"/>
              </a:spcBef>
              <a:buSzPct val="30000"/>
              <a:buBlip>
                <a:blip r:embed="rId5"/>
              </a:buBlip>
              <a:defRPr sz="2800"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>Unfortunately, cars registered in other states than NJ are too few to be distinguished on the geo-map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>
            <a:off x="508000" y="-104776"/>
            <a:ext cx="11988800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17406" indent="-417406" algn="l">
              <a:spcBef>
                <a:spcPts val="4200"/>
              </a:spcBef>
              <a:buSzPct val="30000"/>
              <a:buBlip>
                <a:blip r:embed="rId2"/>
              </a:buBlip>
              <a:defRPr sz="3400"/>
            </a:lvl1pPr>
          </a:lstStyle>
          <a:p>
            <a:r>
              <a:t>Tickets sorted by cars registered states (2)</a:t>
            </a:r>
          </a:p>
        </p:txBody>
      </p:sp>
      <p:sp>
        <p:nvSpPr>
          <p:cNvPr id="161" name="Shape 161"/>
          <p:cNvSpPr>
            <a:spLocks noGrp="1"/>
          </p:cNvSpPr>
          <p:nvPr>
            <p:ph type="body" sz="half" idx="4294967295"/>
          </p:nvPr>
        </p:nvSpPr>
        <p:spPr>
          <a:xfrm>
            <a:off x="213360" y="5857195"/>
            <a:ext cx="12594488" cy="32896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47319" indent="-147319" defTabSz="233679">
              <a:spcBef>
                <a:spcPts val="1200"/>
              </a:spcBef>
              <a:buSzPct val="30000"/>
              <a:buBlip>
                <a:blip r:embed="rId2"/>
              </a:buBlip>
              <a:defRPr sz="1440">
                <a:latin typeface="Times"/>
                <a:ea typeface="Times"/>
                <a:cs typeface="Times"/>
                <a:sym typeface="Times"/>
              </a:defRPr>
            </a:pPr>
            <a:endParaRPr sz="2800" dirty="0"/>
          </a:p>
          <a:p>
            <a:pPr marL="139135" indent="-139135" defTabSz="233679">
              <a:spcBef>
                <a:spcPts val="1600"/>
              </a:spcBef>
              <a:buSzPct val="30000"/>
              <a:buBlip>
                <a:blip r:embed="rId2"/>
              </a:buBlip>
              <a:defRPr sz="1760">
                <a:latin typeface="Times"/>
                <a:ea typeface="Times"/>
                <a:cs typeface="Times"/>
                <a:sym typeface="Times"/>
              </a:defRPr>
            </a:pPr>
            <a:r>
              <a:rPr lang="en-US" sz="2800" dirty="0"/>
              <a:t>Parking Violation Registered State </a:t>
            </a:r>
            <a:r>
              <a:rPr sz="2800" dirty="0"/>
              <a:t>70% matching</a:t>
            </a:r>
            <a:r>
              <a:rPr lang="en-US" sz="2800" dirty="0"/>
              <a:t> visitor data! </a:t>
            </a:r>
          </a:p>
          <a:p>
            <a:pPr marL="139135" indent="-139135" defTabSz="233679">
              <a:spcBef>
                <a:spcPts val="1600"/>
              </a:spcBef>
              <a:buSzPct val="30000"/>
              <a:buBlip>
                <a:blip r:embed="rId2"/>
              </a:buBlip>
              <a:defRPr sz="1760">
                <a:latin typeface="Times"/>
                <a:ea typeface="Times"/>
                <a:cs typeface="Times"/>
                <a:sym typeface="Times"/>
              </a:defRPr>
            </a:pPr>
            <a:r>
              <a:rPr lang="en-US" sz="2800" dirty="0"/>
              <a:t>What does that mean?</a:t>
            </a:r>
            <a:endParaRPr sz="2800" dirty="0"/>
          </a:p>
          <a:p>
            <a:pPr marL="147319" indent="-147319" defTabSz="233679">
              <a:spcBef>
                <a:spcPts val="1200"/>
              </a:spcBef>
              <a:buSzPct val="30000"/>
              <a:buBlip>
                <a:blip r:embed="rId2"/>
              </a:buBlip>
              <a:defRPr sz="1760">
                <a:latin typeface="Times"/>
                <a:ea typeface="Times"/>
                <a:cs typeface="Times"/>
                <a:sym typeface="Times"/>
              </a:defRPr>
            </a:pPr>
            <a:r>
              <a:rPr sz="2800" dirty="0"/>
              <a:t>Travelers are more easily to get ticket than locals? </a:t>
            </a:r>
            <a:r>
              <a:rPr lang="en-US" sz="2800" dirty="0"/>
              <a:t> NO; </a:t>
            </a:r>
            <a:r>
              <a:rPr sz="2800" dirty="0"/>
              <a:t>Cannot prove that, </a:t>
            </a:r>
            <a:r>
              <a:rPr lang="en-US" sz="2800" dirty="0"/>
              <a:t>no car data in NYC</a:t>
            </a:r>
          </a:p>
          <a:p>
            <a:pPr marL="147319" indent="-147319" defTabSz="233679">
              <a:spcBef>
                <a:spcPts val="1200"/>
              </a:spcBef>
              <a:buSzPct val="30000"/>
              <a:buBlip>
                <a:blip r:embed="rId2"/>
              </a:buBlip>
              <a:defRPr sz="1760">
                <a:latin typeface="Times"/>
                <a:ea typeface="Times"/>
                <a:cs typeface="Times"/>
                <a:sym typeface="Times"/>
              </a:defRPr>
            </a:pPr>
            <a:r>
              <a:rPr lang="en-US" sz="2800" dirty="0"/>
              <a:t>A</a:t>
            </a:r>
            <a:r>
              <a:rPr sz="2800" dirty="0"/>
              <a:t> good conclusion? People do change their plate/registration after moving to another state., </a:t>
            </a:r>
          </a:p>
        </p:txBody>
      </p:sp>
      <p:pic>
        <p:nvPicPr>
          <p:cNvPr id="16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52372" y="1163190"/>
            <a:ext cx="7755476" cy="5127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asted-image.png"/>
          <p:cNvPicPr>
            <a:picLocks noChangeAspect="1"/>
          </p:cNvPicPr>
          <p:nvPr/>
        </p:nvPicPr>
        <p:blipFill>
          <a:blip r:embed="rId4">
            <a:extLst/>
          </a:blip>
          <a:srcRect b="7385"/>
          <a:stretch>
            <a:fillRect/>
          </a:stretch>
        </p:blipFill>
        <p:spPr>
          <a:xfrm>
            <a:off x="654050" y="1352550"/>
            <a:ext cx="3898946" cy="474898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>
            <a:spLocks noGrp="1"/>
          </p:cNvSpPr>
          <p:nvPr>
            <p:ph type="sldNum" sz="quarter" idx="4294967295"/>
          </p:nvPr>
        </p:nvSpPr>
        <p:spPr>
          <a:xfrm>
            <a:off x="12223851" y="87630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TOUGHEST OFFICER</a:t>
            </a:r>
          </a:p>
        </p:txBody>
      </p:sp>
      <p:sp>
        <p:nvSpPr>
          <p:cNvPr id="167" name="Shape 167"/>
          <p:cNvSpPr>
            <a:spLocks noGrp="1"/>
          </p:cNvSpPr>
          <p:nvPr>
            <p:ph type="body" sz="half" idx="1"/>
          </p:nvPr>
        </p:nvSpPr>
        <p:spPr>
          <a:xfrm>
            <a:off x="5971540" y="2971800"/>
            <a:ext cx="5727700" cy="55245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9907" indent="-279907" defTabSz="443991">
              <a:spcBef>
                <a:spcPts val="2400"/>
              </a:spcBef>
              <a:buBlip>
                <a:blip r:embed="rId2"/>
              </a:buBlip>
              <a:defRPr sz="2280"/>
            </a:pPr>
            <a:r>
              <a:rPr sz="2800" dirty="0"/>
              <a:t>From ‘issuer_code’ we queried top 5 officers that signing most parking tickets.  Pay extra attention to those who wear these ID numbers if you want to escape from a parking ticket. </a:t>
            </a:r>
          </a:p>
          <a:p>
            <a:pPr marL="279907" indent="-279907" defTabSz="443991">
              <a:spcBef>
                <a:spcPts val="2400"/>
              </a:spcBef>
              <a:buBlip>
                <a:blip r:embed="rId2"/>
              </a:buBlip>
              <a:defRPr sz="2280"/>
            </a:pPr>
            <a:r>
              <a:rPr sz="2800" dirty="0"/>
              <a:t>ID, Tickets given between 2012.7 and 2014.7</a:t>
            </a:r>
          </a:p>
          <a:p>
            <a:pPr marL="279907" indent="-279907" defTabSz="443991">
              <a:spcBef>
                <a:spcPts val="2400"/>
              </a:spcBef>
              <a:buBlip>
                <a:blip r:embed="rId2"/>
              </a:buBlip>
              <a:defRPr sz="2280"/>
            </a:pPr>
            <a:r>
              <a:rPr sz="2800" dirty="0"/>
              <a:t>355542,16770</a:t>
            </a:r>
          </a:p>
          <a:p>
            <a:pPr marL="279907" indent="-279907" defTabSz="443991">
              <a:spcBef>
                <a:spcPts val="2400"/>
              </a:spcBef>
              <a:buBlip>
                <a:blip r:embed="rId2"/>
              </a:buBlip>
              <a:defRPr sz="2280"/>
            </a:pPr>
            <a:r>
              <a:rPr sz="2800" dirty="0"/>
              <a:t>357092,13631</a:t>
            </a:r>
          </a:p>
          <a:p>
            <a:pPr marL="279907" indent="-279907" defTabSz="443991">
              <a:spcBef>
                <a:spcPts val="2400"/>
              </a:spcBef>
              <a:buBlip>
                <a:blip r:embed="rId2"/>
              </a:buBlip>
              <a:defRPr sz="2280"/>
            </a:pPr>
            <a:r>
              <a:rPr sz="2800" dirty="0"/>
              <a:t>345534,13586</a:t>
            </a:r>
          </a:p>
          <a:p>
            <a:pPr marL="279907" indent="-279907" defTabSz="443991">
              <a:spcBef>
                <a:spcPts val="2400"/>
              </a:spcBef>
              <a:buBlip>
                <a:blip r:embed="rId2"/>
              </a:buBlip>
              <a:defRPr sz="2280"/>
            </a:pPr>
            <a:r>
              <a:rPr sz="2800" dirty="0"/>
              <a:t>352979,12853</a:t>
            </a:r>
          </a:p>
          <a:p>
            <a:pPr marL="279907" indent="-279907" defTabSz="443991">
              <a:spcBef>
                <a:spcPts val="2400"/>
              </a:spcBef>
              <a:buBlip>
                <a:blip r:embed="rId2"/>
              </a:buBlip>
              <a:defRPr sz="2280"/>
            </a:pPr>
            <a:r>
              <a:rPr sz="2800" dirty="0"/>
              <a:t>355598,12245 </a:t>
            </a:r>
          </a:p>
        </p:txBody>
      </p:sp>
      <p:sp>
        <p:nvSpPr>
          <p:cNvPr id="168" name="Shape 168"/>
          <p:cNvSpPr>
            <a:spLocks noGrp="1"/>
          </p:cNvSpPr>
          <p:nvPr>
            <p:ph type="sldNum" sz="quarter" idx="4294967295"/>
          </p:nvPr>
        </p:nvSpPr>
        <p:spPr>
          <a:xfrm>
            <a:off x="12223851" y="87630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16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0600" y="2825176"/>
            <a:ext cx="3843636" cy="5817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E5E39C-EE51-C042-9509-C8AF5F0D5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337"/>
            <a:ext cx="13004800" cy="97889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836D2A-00C4-C643-AC53-CEC317F91904}"/>
              </a:ext>
            </a:extLst>
          </p:cNvPr>
          <p:cNvSpPr/>
          <p:nvPr/>
        </p:nvSpPr>
        <p:spPr>
          <a:xfrm>
            <a:off x="251707" y="543228"/>
            <a:ext cx="11704319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Dataset Overview</a:t>
            </a:r>
          </a:p>
          <a:p>
            <a:r>
              <a:rPr lang="en-US" sz="4000" dirty="0"/>
              <a:t>Context</a:t>
            </a:r>
          </a:p>
          <a:p>
            <a:r>
              <a:rPr lang="en-US" sz="4000" dirty="0"/>
              <a:t>The NYC Department of Finance collects data on every parking ticket issued (~10M per year!). This data is publicly available to aid in ticket resolution and to guide policymakers in NYC</a:t>
            </a:r>
          </a:p>
          <a:p>
            <a:endParaRPr lang="en-US" sz="4800" dirty="0"/>
          </a:p>
          <a:p>
            <a:pPr fontAlgn="base"/>
            <a:endParaRPr lang="en-US" sz="4000" dirty="0"/>
          </a:p>
          <a:p>
            <a:r>
              <a:rPr lang="en-US" sz="4000" dirty="0"/>
              <a:t>Data used: </a:t>
            </a:r>
          </a:p>
          <a:p>
            <a:r>
              <a:rPr lang="en-US" sz="4000" dirty="0"/>
              <a:t>NYC Parking Violation Data (Between2012.7 and 2014.7) Size: 1.7 GB</a:t>
            </a:r>
          </a:p>
          <a:p>
            <a:r>
              <a:rPr lang="en-US" sz="4000" dirty="0"/>
              <a:t>Total table columns: 51</a:t>
            </a:r>
          </a:p>
          <a:p>
            <a:r>
              <a:rPr lang="en-US" sz="4000" dirty="0"/>
              <a:t>Total table rows: 9 millions UP</a:t>
            </a:r>
          </a:p>
        </p:txBody>
      </p:sp>
    </p:spTree>
    <p:extLst>
      <p:ext uri="{BB962C8B-B14F-4D97-AF65-F5344CB8AC3E}">
        <p14:creationId xmlns:p14="http://schemas.microsoft.com/office/powerpoint/2010/main" val="88484562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ctrTitle"/>
          </p:nvPr>
        </p:nvSpPr>
        <p:spPr>
          <a:xfrm>
            <a:off x="635000" y="-592146"/>
            <a:ext cx="11988800" cy="2032001"/>
          </a:xfrm>
          <a:prstGeom prst="rect">
            <a:avLst/>
          </a:prstGeom>
        </p:spPr>
        <p:txBody>
          <a:bodyPr/>
          <a:lstStyle/>
          <a:p>
            <a:r>
              <a:t>ESCAPE FROM PARKING TICKETS</a:t>
            </a:r>
          </a:p>
        </p:txBody>
      </p:sp>
      <p:pic>
        <p:nvPicPr>
          <p:cNvPr id="172" name="pasted-image.png"/>
          <p:cNvPicPr>
            <a:picLocks noChangeAspect="1"/>
          </p:cNvPicPr>
          <p:nvPr/>
        </p:nvPicPr>
        <p:blipFill rotWithShape="1">
          <a:blip r:embed="rId2">
            <a:extLst/>
          </a:blip>
          <a:srcRect l="4164" r="6403"/>
          <a:stretch/>
        </p:blipFill>
        <p:spPr>
          <a:xfrm>
            <a:off x="548640" y="1618450"/>
            <a:ext cx="7315200" cy="71263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173"/>
          <p:cNvSpPr/>
          <p:nvPr/>
        </p:nvSpPr>
        <p:spPr>
          <a:xfrm>
            <a:off x="8177113" y="3010223"/>
            <a:ext cx="4712098" cy="4626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sz="2600"/>
            </a:pPr>
            <a:r>
              <a:rPr sz="3200" dirty="0"/>
              <a:t>When should I be more careful based on the day of month if I’m driving in NYC? </a:t>
            </a:r>
          </a:p>
          <a:p>
            <a:pPr algn="l">
              <a:spcBef>
                <a:spcPts val="4200"/>
              </a:spcBef>
              <a:defRPr sz="2600"/>
            </a:pPr>
            <a:r>
              <a:rPr sz="3200" dirty="0"/>
              <a:t>The answer is the 6th,7th, 17-20th, 23th 24th; </a:t>
            </a:r>
            <a:endParaRPr lang="en-US" sz="3200" dirty="0"/>
          </a:p>
          <a:p>
            <a:pPr algn="l">
              <a:spcBef>
                <a:spcPts val="4200"/>
              </a:spcBef>
              <a:defRPr sz="2600"/>
            </a:pPr>
            <a:r>
              <a:rPr lang="en-US" sz="3200" dirty="0"/>
              <a:t>Rumor of Police KPI </a:t>
            </a:r>
            <a:endParaRPr sz="3200" dirty="0"/>
          </a:p>
        </p:txBody>
      </p:sp>
      <p:sp>
        <p:nvSpPr>
          <p:cNvPr id="174" name="Shape 174"/>
          <p:cNvSpPr>
            <a:spLocks noGrp="1"/>
          </p:cNvSpPr>
          <p:nvPr>
            <p:ph type="sldNum" sz="quarter" idx="4294967295"/>
          </p:nvPr>
        </p:nvSpPr>
        <p:spPr>
          <a:xfrm>
            <a:off x="12211151" y="87630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xfrm>
            <a:off x="508000" y="596900"/>
            <a:ext cx="11988800" cy="169545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31622">
              <a:defRPr sz="5824"/>
            </a:lvl1pPr>
          </a:lstStyle>
          <a:p>
            <a:r>
              <a:t>summer is the parking season(1)</a:t>
            </a:r>
          </a:p>
        </p:txBody>
      </p:sp>
      <p:pic>
        <p:nvPicPr>
          <p:cNvPr id="177" name="pasted-image.png"/>
          <p:cNvPicPr>
            <a:picLocks noChangeAspect="1"/>
          </p:cNvPicPr>
          <p:nvPr/>
        </p:nvPicPr>
        <p:blipFill rotWithShape="1">
          <a:blip r:embed="rId2">
            <a:extLst/>
          </a:blip>
          <a:srcRect l="3039" r="5622"/>
          <a:stretch/>
        </p:blipFill>
        <p:spPr>
          <a:xfrm>
            <a:off x="731520" y="2473988"/>
            <a:ext cx="8046720" cy="665096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>
            <a:spLocks noGrp="1"/>
          </p:cNvSpPr>
          <p:nvPr>
            <p:ph type="sldNum" sz="quarter" idx="4294967295"/>
          </p:nvPr>
        </p:nvSpPr>
        <p:spPr>
          <a:xfrm>
            <a:off x="12223851" y="87630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body" sz="quarter" idx="4294967295"/>
          </p:nvPr>
        </p:nvSpPr>
        <p:spPr>
          <a:xfrm>
            <a:off x="9188698" y="2561332"/>
            <a:ext cx="3263754" cy="62016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01752" indent="-301752" defTabSz="420624">
              <a:spcBef>
                <a:spcPts val="3000"/>
              </a:spcBef>
              <a:buBlip>
                <a:blip r:embed="rId3"/>
              </a:buBlip>
              <a:defRPr sz="2448"/>
            </a:pPr>
            <a:r>
              <a:rPr lang="en-US" sz="3200" dirty="0"/>
              <a:t>Fewer police officers in summer? </a:t>
            </a:r>
          </a:p>
          <a:p>
            <a:pPr marL="301752" indent="-301752" defTabSz="420624">
              <a:spcBef>
                <a:spcPts val="3000"/>
              </a:spcBef>
              <a:buBlip>
                <a:blip r:embed="rId3"/>
              </a:buBlip>
              <a:defRPr sz="2448"/>
            </a:pPr>
            <a:r>
              <a:rPr lang="en-US" sz="3200" dirty="0"/>
              <a:t>Or because of the weather, there are fewer cars</a:t>
            </a:r>
            <a:endParaRPr sz="3200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sldNum" sz="quarter" idx="4294967295"/>
          </p:nvPr>
        </p:nvSpPr>
        <p:spPr>
          <a:xfrm>
            <a:off x="12211151" y="87630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ctrTitle"/>
          </p:nvPr>
        </p:nvSpPr>
        <p:spPr>
          <a:xfrm>
            <a:off x="508000" y="596900"/>
            <a:ext cx="11988800" cy="1695450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defTabSz="531622">
              <a:defRPr sz="5824"/>
            </a:lvl1pPr>
          </a:lstStyle>
          <a:p>
            <a:r>
              <a:t>summer is the parking season(2)</a:t>
            </a:r>
          </a:p>
        </p:txBody>
      </p:sp>
      <p:pic>
        <p:nvPicPr>
          <p:cNvPr id="1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150" y="2103830"/>
            <a:ext cx="5175444" cy="384414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545405" y="6453930"/>
            <a:ext cx="10649397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rPr dirty="0"/>
              <a:t>To prove </a:t>
            </a:r>
            <a:r>
              <a:rPr lang="en-US" dirty="0"/>
              <a:t>that</a:t>
            </a:r>
            <a:r>
              <a:rPr dirty="0"/>
              <a:t>, I research</a:t>
            </a:r>
            <a:r>
              <a:rPr lang="en-US" dirty="0"/>
              <a:t>ed</a:t>
            </a:r>
            <a:r>
              <a:rPr dirty="0"/>
              <a:t> for CO and NO (which are the main vehicle emission pollution chemicals) data of NYC, which provide strong evidence that there are more cars in winter than summer </a:t>
            </a:r>
          </a:p>
        </p:txBody>
      </p:sp>
      <p:pic>
        <p:nvPicPr>
          <p:cNvPr id="18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7300" y="2125541"/>
            <a:ext cx="5175444" cy="38007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ctrTitle"/>
          </p:nvPr>
        </p:nvSpPr>
        <p:spPr>
          <a:xfrm>
            <a:off x="387250" y="635000"/>
            <a:ext cx="11988801" cy="2032000"/>
          </a:xfrm>
          <a:prstGeom prst="rect">
            <a:avLst/>
          </a:prstGeom>
        </p:spPr>
        <p:txBody>
          <a:bodyPr/>
          <a:lstStyle/>
          <a:p>
            <a:r>
              <a:t>Acknowledgments</a:t>
            </a:r>
          </a:p>
        </p:txBody>
      </p:sp>
      <p:sp>
        <p:nvSpPr>
          <p:cNvPr id="188" name="Shape 188"/>
          <p:cNvSpPr>
            <a:spLocks noGrp="1"/>
          </p:cNvSpPr>
          <p:nvPr>
            <p:ph type="subTitle" sz="half" idx="1"/>
          </p:nvPr>
        </p:nvSpPr>
        <p:spPr>
          <a:xfrm>
            <a:off x="508000" y="5562600"/>
            <a:ext cx="11747302" cy="3124198"/>
          </a:xfrm>
          <a:prstGeom prst="rect">
            <a:avLst/>
          </a:prstGeom>
        </p:spPr>
        <p:txBody>
          <a:bodyPr/>
          <a:lstStyle/>
          <a:p>
            <a:pPr marL="320488" indent="-320488">
              <a:lnSpc>
                <a:spcPct val="100000"/>
              </a:lnSpc>
              <a:buClr>
                <a:srgbClr val="BEBEBE"/>
              </a:buClr>
              <a:buSzPct val="125000"/>
              <a:buChar char="•"/>
              <a:defRPr sz="2600"/>
            </a:pPr>
            <a:r>
              <a:rPr i="1"/>
              <a:t>PM2.5 and gaseous pollutants in New York State during 2005–2016: Spatial variability, temporal trends, and economic influences( </a:t>
            </a:r>
            <a:r>
              <a:rPr u="sng">
                <a:hlinkClick r:id="rId2"/>
              </a:rPr>
              <a:t>https://www.sciencedirect.com/science/article/pii/S1352231018301997</a:t>
            </a:r>
            <a:r>
              <a:t>)</a:t>
            </a:r>
          </a:p>
          <a:p>
            <a:pPr marL="320488" indent="-320488">
              <a:lnSpc>
                <a:spcPct val="100000"/>
              </a:lnSpc>
              <a:buClr>
                <a:srgbClr val="BEBEBE"/>
              </a:buClr>
              <a:buSzPct val="125000"/>
              <a:buChar char="•"/>
              <a:defRPr sz="2600"/>
            </a:pPr>
            <a:endParaRPr/>
          </a:p>
          <a:p>
            <a:pPr marL="320488" indent="-320488">
              <a:lnSpc>
                <a:spcPct val="100000"/>
              </a:lnSpc>
              <a:buClr>
                <a:srgbClr val="BEBEBE"/>
              </a:buClr>
              <a:buSzPct val="125000"/>
              <a:buChar char="•"/>
              <a:defRPr sz="2600"/>
            </a:pPr>
            <a:r>
              <a:t>New York City Travel and Tourism Trend Report 2017(</a:t>
            </a:r>
            <a:r>
              <a:rPr u="sng">
                <a:hlinkClick r:id="rId3"/>
              </a:rPr>
              <a:t>https://www.nycgo.com/assets/files/pdf/new_york_city_travel_and_tourism_trend_report_2017.pdf</a:t>
            </a:r>
            <a:r>
              <a:t>)</a:t>
            </a:r>
          </a:p>
        </p:txBody>
      </p:sp>
      <p:sp>
        <p:nvSpPr>
          <p:cNvPr id="189" name="Shape 189"/>
          <p:cNvSpPr>
            <a:spLocks noGrp="1"/>
          </p:cNvSpPr>
          <p:nvPr>
            <p:ph type="sldNum" sz="quarter" idx="4294967295"/>
          </p:nvPr>
        </p:nvSpPr>
        <p:spPr>
          <a:xfrm>
            <a:off x="12154001" y="8763000"/>
            <a:ext cx="3429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FEA05A00-7873-BC42-A9E3-F723AA88E149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4FB71B-A9BA-2C41-B392-E698A2A3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808B7-E7D5-DD45-8476-E65FDC2CF8E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B0A256-F5BA-7549-99F2-EC7CCE47C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939800"/>
            <a:ext cx="12446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0851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2955B1-3D82-466C-92A4-F1673C1F4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004800" cy="97889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64B396-3921-456F-8EDF-DA3ACCC79C78}"/>
              </a:ext>
            </a:extLst>
          </p:cNvPr>
          <p:cNvSpPr txBox="1"/>
          <p:nvPr/>
        </p:nvSpPr>
        <p:spPr>
          <a:xfrm>
            <a:off x="632178" y="828849"/>
            <a:ext cx="11740444" cy="324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en-US" sz="5120" dirty="0"/>
          </a:p>
          <a:p>
            <a:pPr fontAlgn="base"/>
            <a:endParaRPr lang="en-US" sz="5120" dirty="0"/>
          </a:p>
          <a:p>
            <a:pPr fontAlgn="base"/>
            <a:endParaRPr lang="en-US" sz="5120" dirty="0"/>
          </a:p>
          <a:p>
            <a:endParaRPr lang="en-US" sz="512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3BB1E-1C36-437E-A5AD-44695CBF1701}"/>
              </a:ext>
            </a:extLst>
          </p:cNvPr>
          <p:cNvSpPr txBox="1"/>
          <p:nvPr/>
        </p:nvSpPr>
        <p:spPr>
          <a:xfrm>
            <a:off x="459713" y="1217564"/>
            <a:ext cx="12733867" cy="683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982" dirty="0"/>
              <a:t>Inspiration</a:t>
            </a:r>
          </a:p>
          <a:p>
            <a:pPr marL="406394" indent="-406394" algn="l">
              <a:buFont typeface="Arial" panose="020B0604020202020204" pitchFamily="34" charset="0"/>
              <a:buChar char="•"/>
            </a:pPr>
            <a:r>
              <a:rPr lang="en-US" sz="3982" dirty="0"/>
              <a:t> What days were the tickets issued most?</a:t>
            </a:r>
          </a:p>
          <a:p>
            <a:pPr marL="406394" indent="-406394" algn="l">
              <a:buFont typeface="Arial" panose="020B0604020202020204" pitchFamily="34" charset="0"/>
              <a:buChar char="•"/>
            </a:pPr>
            <a:r>
              <a:rPr lang="en-US" sz="3982" dirty="0"/>
              <a:t> Is there a relationship between having a parking ticket and say, having a big car, like a truck or a small car? </a:t>
            </a:r>
          </a:p>
          <a:p>
            <a:pPr marL="406394" indent="-406394" algn="l">
              <a:buFont typeface="Arial" panose="020B0604020202020204" pitchFamily="34" charset="0"/>
              <a:buChar char="•"/>
            </a:pPr>
            <a:r>
              <a:rPr lang="en-US" sz="3982" dirty="0"/>
              <a:t>Do people who have newer cars care more than those who have older cars?</a:t>
            </a:r>
          </a:p>
          <a:p>
            <a:pPr marL="406394" indent="-406394" algn="l">
              <a:buFont typeface="Arial" panose="020B0604020202020204" pitchFamily="34" charset="0"/>
              <a:buChar char="•"/>
            </a:pPr>
            <a:r>
              <a:rPr lang="en-US" sz="3982" dirty="0"/>
              <a:t> Do people who have luxurious cars are more careful on how and where they park their cars?</a:t>
            </a:r>
          </a:p>
          <a:p>
            <a:pPr marL="406394" indent="-406394" algn="l">
              <a:buFont typeface="Arial" panose="020B0604020202020204" pitchFamily="34" charset="0"/>
              <a:buChar char="•"/>
            </a:pPr>
            <a:r>
              <a:rPr lang="en-US" sz="3982" dirty="0"/>
              <a:t>What are the most common words used?</a:t>
            </a:r>
          </a:p>
          <a:p>
            <a:pPr marL="406394" indent="-406394" algn="l">
              <a:buFont typeface="Arial" panose="020B0604020202020204" pitchFamily="34" charset="0"/>
              <a:buChar char="•"/>
            </a:pPr>
            <a:r>
              <a:rPr lang="en-US" sz="3982" dirty="0"/>
              <a:t>What are the most common violation types?</a:t>
            </a:r>
          </a:p>
          <a:p>
            <a:pPr marL="406394" indent="-406394" algn="l">
              <a:buFont typeface="Arial" panose="020B0604020202020204" pitchFamily="34" charset="0"/>
              <a:buChar char="•"/>
            </a:pPr>
            <a:r>
              <a:rPr lang="en-US" sz="3982" dirty="0"/>
              <a:t> And more…</a:t>
            </a:r>
          </a:p>
        </p:txBody>
      </p:sp>
    </p:spTree>
    <p:extLst>
      <p:ext uri="{BB962C8B-B14F-4D97-AF65-F5344CB8AC3E}">
        <p14:creationId xmlns:p14="http://schemas.microsoft.com/office/powerpoint/2010/main" val="422843568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2955B1-3D82-466C-92A4-F1673C1F4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004800" cy="97889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8E853C-6CFE-4634-B795-3600E40DB55C}"/>
              </a:ext>
            </a:extLst>
          </p:cNvPr>
          <p:cNvSpPr txBox="1"/>
          <p:nvPr/>
        </p:nvSpPr>
        <p:spPr>
          <a:xfrm>
            <a:off x="331913" y="614116"/>
            <a:ext cx="467811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dirty="0"/>
              <a:t>Summons Number: Nu</a:t>
            </a:r>
          </a:p>
          <a:p>
            <a:pPr fontAlgn="base"/>
            <a:r>
              <a:rPr lang="en-US" sz="2400" dirty="0">
                <a:solidFill>
                  <a:srgbClr val="FF0000"/>
                </a:solidFill>
              </a:rPr>
              <a:t>Plate ID</a:t>
            </a:r>
            <a:r>
              <a:rPr lang="en-US" sz="2400" dirty="0"/>
              <a:t>: Plain Text</a:t>
            </a:r>
          </a:p>
          <a:p>
            <a:pPr fontAlgn="base"/>
            <a:r>
              <a:rPr lang="en-US" sz="2400" dirty="0">
                <a:solidFill>
                  <a:srgbClr val="FF0000"/>
                </a:solidFill>
              </a:rPr>
              <a:t>Registration State</a:t>
            </a:r>
            <a:r>
              <a:rPr lang="en-US" sz="2400" dirty="0"/>
              <a:t>: Plain Text</a:t>
            </a:r>
          </a:p>
          <a:p>
            <a:pPr fontAlgn="base"/>
            <a:r>
              <a:rPr lang="en-US" sz="2400" dirty="0"/>
              <a:t>Plate Type: Plain Text</a:t>
            </a:r>
          </a:p>
          <a:p>
            <a:pPr fontAlgn="base"/>
            <a:r>
              <a:rPr lang="en-US" sz="2400" dirty="0">
                <a:solidFill>
                  <a:srgbClr val="FF0000"/>
                </a:solidFill>
              </a:rPr>
              <a:t>Issue Date</a:t>
            </a:r>
            <a:r>
              <a:rPr lang="en-US" sz="2400" dirty="0"/>
              <a:t>: Date &amp; Time</a:t>
            </a:r>
          </a:p>
          <a:p>
            <a:pPr fontAlgn="base"/>
            <a:r>
              <a:rPr lang="en-US" sz="2400" dirty="0">
                <a:solidFill>
                  <a:srgbClr val="FF0000"/>
                </a:solidFill>
              </a:rPr>
              <a:t>Violation Code</a:t>
            </a:r>
            <a:r>
              <a:rPr lang="en-US" sz="2400" dirty="0"/>
              <a:t>: Number</a:t>
            </a:r>
          </a:p>
          <a:p>
            <a:pPr fontAlgn="base"/>
            <a:r>
              <a:rPr lang="en-US" sz="2400" dirty="0">
                <a:solidFill>
                  <a:srgbClr val="FF0000"/>
                </a:solidFill>
              </a:rPr>
              <a:t>Vehicle Body Type</a:t>
            </a:r>
            <a:r>
              <a:rPr lang="en-US" sz="2400" dirty="0"/>
              <a:t>: Plain Text</a:t>
            </a:r>
          </a:p>
          <a:p>
            <a:pPr fontAlgn="base"/>
            <a:r>
              <a:rPr lang="en-US" sz="2400" dirty="0">
                <a:solidFill>
                  <a:srgbClr val="FF0000"/>
                </a:solidFill>
              </a:rPr>
              <a:t>Vehicle Make</a:t>
            </a:r>
            <a:r>
              <a:rPr lang="en-US" sz="2400" dirty="0"/>
              <a:t>: Plain Text</a:t>
            </a:r>
          </a:p>
          <a:p>
            <a:pPr fontAlgn="base"/>
            <a:r>
              <a:rPr lang="en-US" sz="2400" dirty="0"/>
              <a:t>Issuing Agency: Plain Text</a:t>
            </a:r>
          </a:p>
          <a:p>
            <a:pPr fontAlgn="base"/>
            <a:r>
              <a:rPr lang="en-US" sz="2400" dirty="0"/>
              <a:t>Street Code1: Number</a:t>
            </a:r>
          </a:p>
          <a:p>
            <a:pPr fontAlgn="base"/>
            <a:r>
              <a:rPr lang="en-US" sz="2400" dirty="0"/>
              <a:t>Street Code2: Number</a:t>
            </a:r>
          </a:p>
          <a:p>
            <a:pPr fontAlgn="base"/>
            <a:r>
              <a:rPr lang="en-US" sz="2400" dirty="0"/>
              <a:t>Street Code3: Number</a:t>
            </a:r>
          </a:p>
          <a:p>
            <a:pPr fontAlgn="base"/>
            <a:r>
              <a:rPr lang="en-US" sz="2400" dirty="0"/>
              <a:t>Vehicle Expiration Date: Number</a:t>
            </a:r>
          </a:p>
          <a:p>
            <a:pPr fontAlgn="base"/>
            <a:r>
              <a:rPr lang="en-US" sz="2400" dirty="0"/>
              <a:t>Violation Location: Plain Text</a:t>
            </a:r>
          </a:p>
          <a:p>
            <a:pPr fontAlgn="base"/>
            <a:r>
              <a:rPr lang="en-US" sz="2400" dirty="0"/>
              <a:t>Violation Precinct: Number</a:t>
            </a:r>
          </a:p>
          <a:p>
            <a:pPr fontAlgn="base"/>
            <a:r>
              <a:rPr lang="en-US" sz="2400" dirty="0"/>
              <a:t>Issuer Precinct: Number</a:t>
            </a:r>
          </a:p>
          <a:p>
            <a:pPr fontAlgn="base"/>
            <a:r>
              <a:rPr lang="en-US" sz="2400" dirty="0">
                <a:solidFill>
                  <a:srgbClr val="FF0000"/>
                </a:solidFill>
              </a:rPr>
              <a:t>Issuer Code</a:t>
            </a:r>
            <a:r>
              <a:rPr lang="en-US" sz="2400" dirty="0"/>
              <a:t>: Number</a:t>
            </a:r>
          </a:p>
          <a:p>
            <a:pPr fontAlgn="base"/>
            <a:r>
              <a:rPr lang="en-US" sz="2400" dirty="0"/>
              <a:t>Issuer Command: Plain Text</a:t>
            </a:r>
          </a:p>
          <a:p>
            <a:pPr fontAlgn="base"/>
            <a:r>
              <a:rPr lang="en-US" sz="2400" dirty="0"/>
              <a:t>Issuer Squad: Plain Text</a:t>
            </a:r>
          </a:p>
          <a:p>
            <a:pPr fontAlgn="base"/>
            <a:r>
              <a:rPr lang="en-US" sz="2400" dirty="0">
                <a:solidFill>
                  <a:srgbClr val="FF0000"/>
                </a:solidFill>
              </a:rPr>
              <a:t>Violation Time</a:t>
            </a:r>
            <a:r>
              <a:rPr lang="en-US" sz="2400" dirty="0"/>
              <a:t>: Plain Text</a:t>
            </a:r>
          </a:p>
          <a:p>
            <a:pPr fontAlgn="base"/>
            <a:r>
              <a:rPr lang="en-US" sz="2400" dirty="0"/>
              <a:t>Time First Observed: Plain Text</a:t>
            </a:r>
          </a:p>
          <a:p>
            <a:pPr fontAlgn="base"/>
            <a:r>
              <a:rPr lang="en-US" sz="2400" dirty="0"/>
              <a:t>Violation County: Plain Text</a:t>
            </a:r>
          </a:p>
          <a:p>
            <a:pPr fontAlgn="base"/>
            <a:endParaRPr lang="en-US" sz="2400" dirty="0"/>
          </a:p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C479C-93FA-46B3-91CE-5EFC9DFE024E}"/>
              </a:ext>
            </a:extLst>
          </p:cNvPr>
          <p:cNvSpPr txBox="1"/>
          <p:nvPr/>
        </p:nvSpPr>
        <p:spPr>
          <a:xfrm>
            <a:off x="6642962" y="614116"/>
            <a:ext cx="5925020" cy="877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400" dirty="0"/>
              <a:t>Violation In Front Of Or Opposite: Plain Text</a:t>
            </a:r>
          </a:p>
          <a:p>
            <a:pPr fontAlgn="base"/>
            <a:r>
              <a:rPr lang="en-US" sz="2400" dirty="0"/>
              <a:t>House Number: Plain Text</a:t>
            </a:r>
          </a:p>
          <a:p>
            <a:pPr fontAlgn="base"/>
            <a:r>
              <a:rPr lang="en-US" sz="2800" dirty="0"/>
              <a:t>Street</a:t>
            </a:r>
            <a:r>
              <a:rPr lang="en-US" sz="6000" dirty="0"/>
              <a:t> </a:t>
            </a:r>
            <a:r>
              <a:rPr lang="en-US" sz="2400" dirty="0"/>
              <a:t>Name: Plain Text</a:t>
            </a:r>
          </a:p>
          <a:p>
            <a:pPr fontAlgn="base"/>
            <a:r>
              <a:rPr lang="en-US" sz="2400" dirty="0"/>
              <a:t>Intersecting Street: Plain Text</a:t>
            </a:r>
          </a:p>
          <a:p>
            <a:pPr fontAlgn="base"/>
            <a:r>
              <a:rPr lang="en-US" sz="2400" dirty="0"/>
              <a:t>Date First Observed: Number</a:t>
            </a:r>
          </a:p>
          <a:p>
            <a:pPr fontAlgn="base"/>
            <a:r>
              <a:rPr lang="en-US" sz="2400" dirty="0"/>
              <a:t>Law Section: Number</a:t>
            </a:r>
          </a:p>
          <a:p>
            <a:pPr fontAlgn="base"/>
            <a:r>
              <a:rPr lang="en-US" sz="2400" dirty="0"/>
              <a:t>Sub Division: Plain Text</a:t>
            </a:r>
          </a:p>
          <a:p>
            <a:pPr fontAlgn="base"/>
            <a:r>
              <a:rPr lang="en-US" sz="2400" dirty="0"/>
              <a:t>Violation Legal Code: Plain Text</a:t>
            </a:r>
          </a:p>
          <a:p>
            <a:pPr fontAlgn="base"/>
            <a:r>
              <a:rPr lang="en-US" sz="2400" dirty="0"/>
              <a:t>Days Parking In Effect: Plain Text</a:t>
            </a:r>
          </a:p>
          <a:p>
            <a:pPr fontAlgn="base"/>
            <a:r>
              <a:rPr lang="en-US" sz="2400" dirty="0"/>
              <a:t>From Hours In Effect: Plain Text</a:t>
            </a:r>
          </a:p>
          <a:p>
            <a:pPr fontAlgn="base"/>
            <a:r>
              <a:rPr lang="en-US" sz="2400" dirty="0"/>
              <a:t>To Hours In Effect: Plain Text</a:t>
            </a:r>
          </a:p>
          <a:p>
            <a:pPr fontAlgn="base"/>
            <a:r>
              <a:rPr lang="en-US" sz="2400" dirty="0"/>
              <a:t>Vehicle Color: Plain Text</a:t>
            </a:r>
          </a:p>
          <a:p>
            <a:pPr fontAlgn="base"/>
            <a:r>
              <a:rPr lang="en-US" sz="2400" dirty="0"/>
              <a:t>Unregistered Vehicle: Plain Text</a:t>
            </a:r>
          </a:p>
          <a:p>
            <a:pPr fontAlgn="base"/>
            <a:r>
              <a:rPr lang="en-US" sz="2400" dirty="0">
                <a:solidFill>
                  <a:srgbClr val="FF0000"/>
                </a:solidFill>
              </a:rPr>
              <a:t>Vehicle Year</a:t>
            </a:r>
            <a:r>
              <a:rPr lang="en-US" sz="2400" dirty="0"/>
              <a:t>: Number</a:t>
            </a:r>
          </a:p>
          <a:p>
            <a:pPr fontAlgn="base"/>
            <a:r>
              <a:rPr lang="en-US" sz="2400" dirty="0"/>
              <a:t>Meter Number: Plain Text</a:t>
            </a:r>
          </a:p>
          <a:p>
            <a:pPr fontAlgn="base"/>
            <a:r>
              <a:rPr lang="en-US" sz="2400" dirty="0"/>
              <a:t>Feet From Curb: Number</a:t>
            </a:r>
          </a:p>
          <a:p>
            <a:pPr fontAlgn="base"/>
            <a:r>
              <a:rPr lang="en-US" sz="2400" dirty="0"/>
              <a:t>Violation Post Code: Plain Text</a:t>
            </a:r>
          </a:p>
          <a:p>
            <a:pPr fontAlgn="base"/>
            <a:r>
              <a:rPr lang="en-US" sz="2400" dirty="0"/>
              <a:t>Violation Description: Plain Text</a:t>
            </a:r>
          </a:p>
          <a:p>
            <a:pPr fontAlgn="base"/>
            <a:r>
              <a:rPr lang="en-US" sz="2400" dirty="0"/>
              <a:t>No Standing or Stopping Violation: Plain Text</a:t>
            </a:r>
          </a:p>
          <a:p>
            <a:pPr fontAlgn="base"/>
            <a:r>
              <a:rPr lang="en-US" sz="2400" dirty="0"/>
              <a:t>Hydrant Violation: Plain Text</a:t>
            </a:r>
          </a:p>
          <a:p>
            <a:pPr fontAlgn="base"/>
            <a:r>
              <a:rPr lang="en-US" sz="2400" dirty="0"/>
              <a:t>Double Parking Violation: Plain Text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32A7C8-061C-45A2-A64F-BBDDC2FD2114}"/>
              </a:ext>
            </a:extLst>
          </p:cNvPr>
          <p:cNvSpPr txBox="1"/>
          <p:nvPr/>
        </p:nvSpPr>
        <p:spPr>
          <a:xfrm>
            <a:off x="5306283" y="-59912"/>
            <a:ext cx="2388227" cy="70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82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03241859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3080BA-11C9-44DE-93CF-56376C1D8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" y="0"/>
            <a:ext cx="12981326" cy="97712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159FB-EE06-4747-AF6A-40AEE46C51CD}"/>
              </a:ext>
            </a:extLst>
          </p:cNvPr>
          <p:cNvSpPr txBox="1"/>
          <p:nvPr/>
        </p:nvSpPr>
        <p:spPr>
          <a:xfrm>
            <a:off x="367823" y="-126435"/>
            <a:ext cx="3913251" cy="705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82" dirty="0"/>
              <a:t>Data Type sample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C304AE-4510-4C56-93ED-1A8806B9D45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4116" y="744136"/>
          <a:ext cx="6701084" cy="56083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62684">
                  <a:extLst>
                    <a:ext uri="{9D8B030D-6E8A-4147-A177-3AD203B41FA5}">
                      <a16:colId xmlns:a16="http://schemas.microsoft.com/office/drawing/2014/main" val="100912457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634811760"/>
                    </a:ext>
                  </a:extLst>
                </a:gridCol>
              </a:tblGrid>
              <a:tr h="620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>
                          <a:effectLst/>
                        </a:rPr>
                        <a:t>Summons_Number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47" marR="13547" marT="135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>
                          <a:effectLst/>
                        </a:rPr>
                        <a:t>int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47" marR="13547" marT="13547" marB="0" anchor="b"/>
                </a:tc>
                <a:extLst>
                  <a:ext uri="{0D108BD9-81ED-4DB2-BD59-A6C34878D82A}">
                    <a16:rowId xmlns:a16="http://schemas.microsoft.com/office/drawing/2014/main" val="1097420178"/>
                  </a:ext>
                </a:extLst>
              </a:tr>
              <a:tr h="620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>
                          <a:effectLst/>
                        </a:rPr>
                        <a:t>Plate_ID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47" marR="13547" marT="135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>
                          <a:effectLst/>
                        </a:rPr>
                        <a:t>string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47" marR="13547" marT="13547" marB="0" anchor="b"/>
                </a:tc>
                <a:extLst>
                  <a:ext uri="{0D108BD9-81ED-4DB2-BD59-A6C34878D82A}">
                    <a16:rowId xmlns:a16="http://schemas.microsoft.com/office/drawing/2014/main" val="1878152935"/>
                  </a:ext>
                </a:extLst>
              </a:tr>
              <a:tr h="620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>
                          <a:effectLst/>
                        </a:rPr>
                        <a:t>Registration_State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47" marR="13547" marT="135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>
                          <a:effectLst/>
                        </a:rPr>
                        <a:t>string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47" marR="13547" marT="13547" marB="0" anchor="b"/>
                </a:tc>
                <a:extLst>
                  <a:ext uri="{0D108BD9-81ED-4DB2-BD59-A6C34878D82A}">
                    <a16:rowId xmlns:a16="http://schemas.microsoft.com/office/drawing/2014/main" val="2052206856"/>
                  </a:ext>
                </a:extLst>
              </a:tr>
              <a:tr h="620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>
                          <a:effectLst/>
                        </a:rPr>
                        <a:t>Plate_Type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47" marR="13547" marT="135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>
                          <a:effectLst/>
                        </a:rPr>
                        <a:t>string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47" marR="13547" marT="13547" marB="0" anchor="b"/>
                </a:tc>
                <a:extLst>
                  <a:ext uri="{0D108BD9-81ED-4DB2-BD59-A6C34878D82A}">
                    <a16:rowId xmlns:a16="http://schemas.microsoft.com/office/drawing/2014/main" val="3048305601"/>
                  </a:ext>
                </a:extLst>
              </a:tr>
              <a:tr h="620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>
                          <a:effectLst/>
                        </a:rPr>
                        <a:t>Issue_Date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47" marR="13547" marT="135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 dirty="0">
                          <a:effectLst/>
                        </a:rPr>
                        <a:t>string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47" marR="13547" marT="13547" marB="0" anchor="b"/>
                </a:tc>
                <a:extLst>
                  <a:ext uri="{0D108BD9-81ED-4DB2-BD59-A6C34878D82A}">
                    <a16:rowId xmlns:a16="http://schemas.microsoft.com/office/drawing/2014/main" val="3728797126"/>
                  </a:ext>
                </a:extLst>
              </a:tr>
              <a:tr h="620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>
                          <a:effectLst/>
                        </a:rPr>
                        <a:t>Violation_Code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47" marR="13547" marT="135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>
                          <a:effectLst/>
                        </a:rPr>
                        <a:t>int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47" marR="13547" marT="13547" marB="0" anchor="b"/>
                </a:tc>
                <a:extLst>
                  <a:ext uri="{0D108BD9-81ED-4DB2-BD59-A6C34878D82A}">
                    <a16:rowId xmlns:a16="http://schemas.microsoft.com/office/drawing/2014/main" val="1729792565"/>
                  </a:ext>
                </a:extLst>
              </a:tr>
              <a:tr h="620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>
                          <a:effectLst/>
                        </a:rPr>
                        <a:t>Vehicle_Body_Type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47" marR="13547" marT="135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>
                          <a:effectLst/>
                        </a:rPr>
                        <a:t>string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47" marR="13547" marT="13547" marB="0" anchor="b"/>
                </a:tc>
                <a:extLst>
                  <a:ext uri="{0D108BD9-81ED-4DB2-BD59-A6C34878D82A}">
                    <a16:rowId xmlns:a16="http://schemas.microsoft.com/office/drawing/2014/main" val="3717719717"/>
                  </a:ext>
                </a:extLst>
              </a:tr>
              <a:tr h="620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>
                          <a:effectLst/>
                        </a:rPr>
                        <a:t>Vehicle_Make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47" marR="13547" marT="135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>
                          <a:effectLst/>
                        </a:rPr>
                        <a:t>string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47" marR="13547" marT="13547" marB="0" anchor="b"/>
                </a:tc>
                <a:extLst>
                  <a:ext uri="{0D108BD9-81ED-4DB2-BD59-A6C34878D82A}">
                    <a16:rowId xmlns:a16="http://schemas.microsoft.com/office/drawing/2014/main" val="770822956"/>
                  </a:ext>
                </a:extLst>
              </a:tr>
              <a:tr h="620437"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>
                          <a:effectLst/>
                        </a:rPr>
                        <a:t>Issuing_Agency</a:t>
                      </a:r>
                      <a:endParaRPr lang="en-US" sz="4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47" marR="13547" marT="1354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4000" u="none" strike="noStrike" dirty="0">
                          <a:effectLst/>
                        </a:rPr>
                        <a:t>char(255)</a:t>
                      </a:r>
                      <a:endParaRPr lang="en-US" sz="4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547" marR="13547" marT="13547" marB="0" anchor="b"/>
                </a:tc>
                <a:extLst>
                  <a:ext uri="{0D108BD9-81ED-4DB2-BD59-A6C34878D82A}">
                    <a16:rowId xmlns:a16="http://schemas.microsoft.com/office/drawing/2014/main" val="103738434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6686D29-2182-47F7-B390-AE641640A7A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50411" y="3549340"/>
          <a:ext cx="5666126" cy="5583933"/>
        </p:xfrm>
        <a:graphic>
          <a:graphicData uri="http://schemas.openxmlformats.org/drawingml/2006/table">
            <a:tbl>
              <a:tblPr/>
              <a:tblGrid>
                <a:gridCol w="3396210">
                  <a:extLst>
                    <a:ext uri="{9D8B030D-6E8A-4147-A177-3AD203B41FA5}">
                      <a16:colId xmlns:a16="http://schemas.microsoft.com/office/drawing/2014/main" val="3924007369"/>
                    </a:ext>
                  </a:extLst>
                </a:gridCol>
                <a:gridCol w="2269916">
                  <a:extLst>
                    <a:ext uri="{9D8B030D-6E8A-4147-A177-3AD203B41FA5}">
                      <a16:colId xmlns:a16="http://schemas.microsoft.com/office/drawing/2014/main" val="1690277776"/>
                    </a:ext>
                  </a:extLst>
                </a:gridCol>
              </a:tblGrid>
              <a:tr h="620437">
                <a:tc>
                  <a:txBody>
                    <a:bodyPr/>
                    <a:lstStyle/>
                    <a:p>
                      <a:pPr algn="l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Summons Number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1283294138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498870"/>
                  </a:ext>
                </a:extLst>
              </a:tr>
              <a:tr h="620437">
                <a:tc>
                  <a:txBody>
                    <a:bodyPr/>
                    <a:lstStyle/>
                    <a:p>
                      <a:pPr algn="l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Plate ID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GBB9093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3583789"/>
                  </a:ext>
                </a:extLst>
              </a:tr>
              <a:tr h="620437">
                <a:tc>
                  <a:txBody>
                    <a:bodyPr/>
                    <a:lstStyle/>
                    <a:p>
                      <a:pPr algn="l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Registration State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NY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616634"/>
                  </a:ext>
                </a:extLst>
              </a:tr>
              <a:tr h="620437">
                <a:tc>
                  <a:txBody>
                    <a:bodyPr/>
                    <a:lstStyle/>
                    <a:p>
                      <a:pPr algn="l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Plate Type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198693"/>
                  </a:ext>
                </a:extLst>
              </a:tr>
              <a:tr h="620437">
                <a:tc>
                  <a:txBody>
                    <a:bodyPr/>
                    <a:lstStyle/>
                    <a:p>
                      <a:pPr algn="l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Issue Date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8/4/2013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6707318"/>
                  </a:ext>
                </a:extLst>
              </a:tr>
              <a:tr h="620437">
                <a:tc>
                  <a:txBody>
                    <a:bodyPr/>
                    <a:lstStyle/>
                    <a:p>
                      <a:pPr algn="l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Violation Code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1872006"/>
                  </a:ext>
                </a:extLst>
              </a:tr>
              <a:tr h="620437">
                <a:tc>
                  <a:txBody>
                    <a:bodyPr/>
                    <a:lstStyle/>
                    <a:p>
                      <a:pPr algn="l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Vehicle Body Type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SUBN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827996"/>
                  </a:ext>
                </a:extLst>
              </a:tr>
              <a:tr h="620437">
                <a:tc>
                  <a:txBody>
                    <a:bodyPr/>
                    <a:lstStyle/>
                    <a:p>
                      <a:pPr algn="l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Vehicle Make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AUDI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669843"/>
                  </a:ext>
                </a:extLst>
              </a:tr>
              <a:tr h="620437">
                <a:tc>
                  <a:txBody>
                    <a:bodyPr/>
                    <a:lstStyle/>
                    <a:p>
                      <a:pPr algn="l" fontAlgn="b"/>
                      <a:r>
                        <a:rPr lang="en-US" sz="3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Issuing Agency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13547" marR="13547" marT="13547" marB="0" anchor="b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5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151118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ENVIRONMENT </a:t>
            </a:r>
          </a:p>
        </p:txBody>
      </p:sp>
      <p:sp>
        <p:nvSpPr>
          <p:cNvPr id="134" name="Shape 134"/>
          <p:cNvSpPr>
            <a:spLocks noGrp="1"/>
          </p:cNvSpPr>
          <p:nvPr>
            <p:ph type="body" idx="4294967295"/>
          </p:nvPr>
        </p:nvSpPr>
        <p:spPr>
          <a:xfrm>
            <a:off x="508000" y="3035300"/>
            <a:ext cx="11925300" cy="57277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81381" indent="-381381" defTabSz="531622">
              <a:spcBef>
                <a:spcPts val="3800"/>
              </a:spcBef>
              <a:buBlip>
                <a:blip r:embed="rId2"/>
              </a:buBlip>
              <a:defRPr sz="3094"/>
            </a:pPr>
            <a:r>
              <a:rPr dirty="0"/>
              <a:t>16GB RAM</a:t>
            </a:r>
          </a:p>
          <a:p>
            <a:pPr marL="381381" indent="-381381" defTabSz="531622">
              <a:spcBef>
                <a:spcPts val="3800"/>
              </a:spcBef>
              <a:buBlip>
                <a:blip r:embed="rId2"/>
              </a:buBlip>
              <a:defRPr sz="3094"/>
            </a:pPr>
            <a:r>
              <a:rPr dirty="0"/>
              <a:t>Node: 3</a:t>
            </a:r>
          </a:p>
          <a:p>
            <a:pPr marL="381381" indent="-381381" defTabSz="531622">
              <a:spcBef>
                <a:spcPts val="3800"/>
              </a:spcBef>
              <a:buBlip>
                <a:blip r:embed="rId2"/>
              </a:buBlip>
              <a:defRPr sz="3094"/>
            </a:pPr>
            <a:r>
              <a:rPr dirty="0"/>
              <a:t>HDFS Version: 2.7.3</a:t>
            </a:r>
          </a:p>
          <a:p>
            <a:pPr marL="381381" indent="-381381" defTabSz="531622">
              <a:spcBef>
                <a:spcPts val="3800"/>
              </a:spcBef>
              <a:buBlip>
                <a:blip r:embed="rId2"/>
              </a:buBlip>
              <a:defRPr sz="3094"/>
            </a:pPr>
            <a:r>
              <a:rPr dirty="0"/>
              <a:t>Hive Version 1.2.1000</a:t>
            </a:r>
          </a:p>
          <a:p>
            <a:pPr marL="381381" indent="-381381" defTabSz="531622">
              <a:spcBef>
                <a:spcPts val="3800"/>
              </a:spcBef>
              <a:buBlip>
                <a:blip r:embed="rId2"/>
              </a:buBlip>
              <a:defRPr sz="3094"/>
            </a:pPr>
            <a:r>
              <a:rPr dirty="0"/>
              <a:t>Data used in following slides: NYC Parking Violation Data (Between 2012.7 and 2014.7) Size: 1.7 GB</a:t>
            </a:r>
          </a:p>
          <a:p>
            <a:pPr marL="381381" indent="-381381" defTabSz="531622">
              <a:spcBef>
                <a:spcPts val="3800"/>
              </a:spcBef>
              <a:buBlip>
                <a:blip r:embed="rId2"/>
              </a:buBlip>
              <a:defRPr sz="3094"/>
            </a:pPr>
            <a:r>
              <a:rPr dirty="0"/>
              <a:t>CPU: V4 2.2GHZ</a:t>
            </a:r>
          </a:p>
        </p:txBody>
      </p:sp>
      <p:sp>
        <p:nvSpPr>
          <p:cNvPr id="135" name="Shape 135"/>
          <p:cNvSpPr>
            <a:spLocks noGrp="1"/>
          </p:cNvSpPr>
          <p:nvPr>
            <p:ph type="sldNum" sz="quarter" idx="4294967295"/>
          </p:nvPr>
        </p:nvSpPr>
        <p:spPr>
          <a:xfrm>
            <a:off x="12223851" y="87630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4B5290-2A61-41E8-AE1A-5A2B91B78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3496" y="-779117"/>
            <a:ext cx="13992923" cy="105327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65936D-BACC-42A6-B28F-42BFB6F99F96}"/>
              </a:ext>
            </a:extLst>
          </p:cNvPr>
          <p:cNvSpPr/>
          <p:nvPr/>
        </p:nvSpPr>
        <p:spPr>
          <a:xfrm>
            <a:off x="3988821" y="-117821"/>
            <a:ext cx="5683827" cy="14034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>
                <a:solidFill>
                  <a:schemeClr val="bg2">
                    <a:lumMod val="20000"/>
                    <a:lumOff val="80000"/>
                  </a:schemeClr>
                </a:solidFill>
              </a:rPr>
              <a:t>WORKFLOW 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D4E7273-1A01-4E86-B0E5-D48AA417AA1B}"/>
              </a:ext>
            </a:extLst>
          </p:cNvPr>
          <p:cNvSpPr/>
          <p:nvPr/>
        </p:nvSpPr>
        <p:spPr>
          <a:xfrm>
            <a:off x="-132936" y="1560132"/>
            <a:ext cx="4069569" cy="353767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Download</a:t>
            </a:r>
          </a:p>
          <a:p>
            <a:pPr algn="ctr"/>
            <a:r>
              <a:rPr lang="en-US" sz="3982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Data from</a:t>
            </a:r>
          </a:p>
          <a:p>
            <a:pPr algn="ctr"/>
            <a:r>
              <a:rPr lang="en-US" sz="3982" dirty="0">
                <a:solidFill>
                  <a:schemeClr val="bg2">
                    <a:lumMod val="20000"/>
                    <a:lumOff val="80000"/>
                  </a:schemeClr>
                </a:solidFill>
              </a:rPr>
              <a:t>kaggle.com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573616-0DC1-465D-8E9E-6AF13B1D3B17}"/>
              </a:ext>
            </a:extLst>
          </p:cNvPr>
          <p:cNvSpPr/>
          <p:nvPr/>
        </p:nvSpPr>
        <p:spPr>
          <a:xfrm>
            <a:off x="4737209" y="1475910"/>
            <a:ext cx="4069569" cy="353767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>
                <a:solidFill>
                  <a:schemeClr val="bg2">
                    <a:lumMod val="20000"/>
                    <a:lumOff val="80000"/>
                  </a:schemeClr>
                </a:solidFill>
              </a:rPr>
              <a:t>Upload csv file</a:t>
            </a:r>
          </a:p>
          <a:p>
            <a:pPr algn="ctr"/>
            <a:r>
              <a:rPr lang="en-US" sz="3982" dirty="0">
                <a:solidFill>
                  <a:schemeClr val="bg2">
                    <a:lumMod val="20000"/>
                    <a:lumOff val="80000"/>
                  </a:schemeClr>
                </a:solidFill>
              </a:rPr>
              <a:t>into HDFS</a:t>
            </a:r>
          </a:p>
          <a:p>
            <a:pPr algn="ctr"/>
            <a:r>
              <a:rPr lang="en-US" sz="3982" dirty="0">
                <a:solidFill>
                  <a:schemeClr val="bg2">
                    <a:lumMod val="20000"/>
                    <a:lumOff val="80000"/>
                  </a:schemeClr>
                </a:solidFill>
              </a:rPr>
              <a:t>Using Ambari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BC848C-E46C-47DD-B23D-FC0B2AFE334D}"/>
              </a:ext>
            </a:extLst>
          </p:cNvPr>
          <p:cNvSpPr/>
          <p:nvPr/>
        </p:nvSpPr>
        <p:spPr>
          <a:xfrm>
            <a:off x="9159858" y="1560132"/>
            <a:ext cx="4069569" cy="353767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Run scripts</a:t>
            </a:r>
          </a:p>
          <a:p>
            <a:pPr algn="ctr"/>
            <a:r>
              <a:rPr lang="en-US" sz="3982" dirty="0">
                <a:solidFill>
                  <a:schemeClr val="bg2">
                    <a:lumMod val="20000"/>
                    <a:lumOff val="80000"/>
                  </a:schemeClr>
                </a:solidFill>
              </a:rPr>
              <a:t>using HiveVIew2</a:t>
            </a:r>
          </a:p>
          <a:p>
            <a:pPr algn="ctr"/>
            <a:r>
              <a:rPr lang="en-US" sz="3982" dirty="0">
                <a:solidFill>
                  <a:schemeClr val="bg2">
                    <a:lumMod val="20000"/>
                    <a:lumOff val="80000"/>
                  </a:schemeClr>
                </a:solidFill>
              </a:rPr>
              <a:t>On Ambari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688A843-1C80-4B95-BDDE-58C7BA5C8C48}"/>
              </a:ext>
            </a:extLst>
          </p:cNvPr>
          <p:cNvSpPr/>
          <p:nvPr/>
        </p:nvSpPr>
        <p:spPr>
          <a:xfrm>
            <a:off x="0" y="5278313"/>
            <a:ext cx="4069569" cy="353767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Data</a:t>
            </a:r>
          </a:p>
          <a:p>
            <a:pPr algn="ctr"/>
            <a:r>
              <a:rPr lang="en-US" sz="3982" dirty="0">
                <a:solidFill>
                  <a:schemeClr val="bg2">
                    <a:lumMod val="20000"/>
                    <a:lumOff val="80000"/>
                  </a:schemeClr>
                </a:solidFill>
              </a:rPr>
              <a:t>Visualization</a:t>
            </a:r>
          </a:p>
          <a:p>
            <a:pPr algn="ctr"/>
            <a:r>
              <a:rPr lang="en-US" sz="3982" dirty="0">
                <a:solidFill>
                  <a:schemeClr val="bg2">
                    <a:lumMod val="20000"/>
                    <a:lumOff val="80000"/>
                  </a:schemeClr>
                </a:solidFill>
              </a:rPr>
              <a:t>using EXCEL and Tableau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DAB349-3010-44FF-9A04-DAABF5F8D930}"/>
              </a:ext>
            </a:extLst>
          </p:cNvPr>
          <p:cNvSpPr/>
          <p:nvPr/>
        </p:nvSpPr>
        <p:spPr>
          <a:xfrm>
            <a:off x="4839810" y="5224555"/>
            <a:ext cx="4069569" cy="353767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>
                <a:solidFill>
                  <a:schemeClr val="bg2">
                    <a:lumMod val="20000"/>
                    <a:lumOff val="80000"/>
                  </a:schemeClr>
                </a:solidFill>
              </a:rPr>
              <a:t>Convert table file to csv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0540FC-B6FB-477F-886C-81ABBF2E16D2}"/>
              </a:ext>
            </a:extLst>
          </p:cNvPr>
          <p:cNvSpPr/>
          <p:nvPr/>
        </p:nvSpPr>
        <p:spPr>
          <a:xfrm>
            <a:off x="9434027" y="5286895"/>
            <a:ext cx="4069569" cy="353767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82" dirty="0">
                <a:solidFill>
                  <a:schemeClr val="bg2">
                    <a:lumMod val="20000"/>
                    <a:lumOff val="80000"/>
                  </a:schemeClr>
                </a:solidFill>
              </a:rPr>
              <a:t>Generate query data as table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9AB196F-E49C-4DAC-9EA7-62F41C475C54}"/>
              </a:ext>
            </a:extLst>
          </p:cNvPr>
          <p:cNvSpPr/>
          <p:nvPr/>
        </p:nvSpPr>
        <p:spPr>
          <a:xfrm>
            <a:off x="3675705" y="2557784"/>
            <a:ext cx="1631044" cy="1373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2554D9E-1F98-446A-AE89-821D532D4EB1}"/>
              </a:ext>
            </a:extLst>
          </p:cNvPr>
          <p:cNvSpPr/>
          <p:nvPr/>
        </p:nvSpPr>
        <p:spPr>
          <a:xfrm>
            <a:off x="8118338" y="2557784"/>
            <a:ext cx="1631044" cy="1373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C1AC27B4-C598-49B0-93A5-B632D2A43374}"/>
              </a:ext>
            </a:extLst>
          </p:cNvPr>
          <p:cNvSpPr/>
          <p:nvPr/>
        </p:nvSpPr>
        <p:spPr>
          <a:xfrm>
            <a:off x="10921840" y="4653266"/>
            <a:ext cx="807900" cy="1098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8E46620-BF80-4232-94FB-FBF9B0BF4EDA}"/>
              </a:ext>
            </a:extLst>
          </p:cNvPr>
          <p:cNvSpPr/>
          <p:nvPr/>
        </p:nvSpPr>
        <p:spPr>
          <a:xfrm rot="10800000">
            <a:off x="8212955" y="6208977"/>
            <a:ext cx="1631044" cy="1373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75D1BA0-5D8D-463D-8394-ED30A9C9E9CF}"/>
              </a:ext>
            </a:extLst>
          </p:cNvPr>
          <p:cNvSpPr/>
          <p:nvPr/>
        </p:nvSpPr>
        <p:spPr>
          <a:xfrm rot="10800000">
            <a:off x="3642670" y="6306429"/>
            <a:ext cx="1631044" cy="1373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82"/>
          </a:p>
        </p:txBody>
      </p:sp>
    </p:spTree>
    <p:extLst>
      <p:ext uri="{BB962C8B-B14F-4D97-AF65-F5344CB8AC3E}">
        <p14:creationId xmlns:p14="http://schemas.microsoft.com/office/powerpoint/2010/main" val="394193526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939527-2F12-4D78-850A-C37BDEF2A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5930" y="-169434"/>
            <a:ext cx="14073290" cy="1059320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64F5E6-A405-4807-A7C3-09AF2F9B2E15}"/>
              </a:ext>
            </a:extLst>
          </p:cNvPr>
          <p:cNvSpPr/>
          <p:nvPr/>
        </p:nvSpPr>
        <p:spPr>
          <a:xfrm>
            <a:off x="4240222" y="-169433"/>
            <a:ext cx="4552100" cy="127336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sz="3982" kern="1200" dirty="0">
                <a:solidFill>
                  <a:prstClr val="black"/>
                </a:solidFill>
                <a:latin typeface="Calibri" panose="020F0502020204030204"/>
              </a:rPr>
              <a:t>WORKFLOW 2 </a:t>
            </a:r>
          </a:p>
        </p:txBody>
      </p:sp>
      <p:sp>
        <p:nvSpPr>
          <p:cNvPr id="6" name="Flowchart: Preparation 5">
            <a:extLst>
              <a:ext uri="{FF2B5EF4-FFF2-40B4-BE49-F238E27FC236}">
                <a16:creationId xmlns:a16="http://schemas.microsoft.com/office/drawing/2014/main" id="{8AD6D7F1-A9F4-4DAC-B4F1-01D9812E255C}"/>
              </a:ext>
            </a:extLst>
          </p:cNvPr>
          <p:cNvSpPr/>
          <p:nvPr/>
        </p:nvSpPr>
        <p:spPr>
          <a:xfrm>
            <a:off x="-44479" y="1438646"/>
            <a:ext cx="4163858" cy="3326746"/>
          </a:xfrm>
          <a:prstGeom prst="flowChartPreparati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sz="3982" kern="1200" dirty="0">
                <a:solidFill>
                  <a:prstClr val="black"/>
                </a:solidFill>
                <a:latin typeface="Calibri" panose="020F0502020204030204"/>
              </a:rPr>
              <a:t>Download</a:t>
            </a:r>
          </a:p>
          <a:p>
            <a:pPr defTabSz="1300460" hangingPunct="1"/>
            <a:r>
              <a:rPr lang="en-US" sz="3982" kern="1200" dirty="0">
                <a:solidFill>
                  <a:prstClr val="black"/>
                </a:solidFill>
                <a:latin typeface="Calibri" panose="020F0502020204030204"/>
              </a:rPr>
              <a:t>Data from</a:t>
            </a:r>
          </a:p>
          <a:p>
            <a:pPr defTabSz="1300460" hangingPunct="1"/>
            <a:r>
              <a:rPr lang="en-US" sz="3982" kern="1200" dirty="0">
                <a:solidFill>
                  <a:prstClr val="black"/>
                </a:solidFill>
                <a:latin typeface="Calibri" panose="020F0502020204030204"/>
              </a:rPr>
              <a:t>kaggle.com</a:t>
            </a:r>
          </a:p>
          <a:p>
            <a:pPr defTabSz="1300460" hangingPunct="1"/>
            <a:endParaRPr lang="en-US" sz="3982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Flowchart: Preparation 6">
            <a:extLst>
              <a:ext uri="{FF2B5EF4-FFF2-40B4-BE49-F238E27FC236}">
                <a16:creationId xmlns:a16="http://schemas.microsoft.com/office/drawing/2014/main" id="{70B2C903-7609-454D-AAA8-C7AFB818E455}"/>
              </a:ext>
            </a:extLst>
          </p:cNvPr>
          <p:cNvSpPr/>
          <p:nvPr/>
        </p:nvSpPr>
        <p:spPr>
          <a:xfrm>
            <a:off x="4198648" y="1465214"/>
            <a:ext cx="4163858" cy="3326746"/>
          </a:xfrm>
          <a:prstGeom prst="flowChartPreparati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sz="3982" kern="1200" dirty="0">
                <a:solidFill>
                  <a:prstClr val="black"/>
                </a:solidFill>
                <a:latin typeface="Calibri" panose="020F0502020204030204"/>
              </a:rPr>
              <a:t>Upload csv file</a:t>
            </a:r>
          </a:p>
          <a:p>
            <a:pPr defTabSz="1300460" hangingPunct="1"/>
            <a:r>
              <a:rPr lang="en-US" sz="3982" kern="1200" dirty="0">
                <a:solidFill>
                  <a:prstClr val="black"/>
                </a:solidFill>
                <a:latin typeface="Calibri" panose="020F0502020204030204"/>
              </a:rPr>
              <a:t>into HDFS USING SFTP</a:t>
            </a:r>
          </a:p>
        </p:txBody>
      </p:sp>
      <p:sp>
        <p:nvSpPr>
          <p:cNvPr id="8" name="Flowchart: Preparation 7">
            <a:extLst>
              <a:ext uri="{FF2B5EF4-FFF2-40B4-BE49-F238E27FC236}">
                <a16:creationId xmlns:a16="http://schemas.microsoft.com/office/drawing/2014/main" id="{E9B068A9-8969-413D-92CB-0482D27A651E}"/>
              </a:ext>
            </a:extLst>
          </p:cNvPr>
          <p:cNvSpPr/>
          <p:nvPr/>
        </p:nvSpPr>
        <p:spPr>
          <a:xfrm>
            <a:off x="8441776" y="1465214"/>
            <a:ext cx="4163858" cy="3326746"/>
          </a:xfrm>
          <a:prstGeom prst="flowChartPreparati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sz="3982" kern="1200" dirty="0">
                <a:solidFill>
                  <a:prstClr val="black"/>
                </a:solidFill>
                <a:latin typeface="Calibri" panose="020F0502020204030204"/>
              </a:rPr>
              <a:t>Use Oracle Server to run HIVEQL</a:t>
            </a:r>
          </a:p>
        </p:txBody>
      </p:sp>
      <p:sp>
        <p:nvSpPr>
          <p:cNvPr id="9" name="Flowchart: Preparation 8">
            <a:extLst>
              <a:ext uri="{FF2B5EF4-FFF2-40B4-BE49-F238E27FC236}">
                <a16:creationId xmlns:a16="http://schemas.microsoft.com/office/drawing/2014/main" id="{8A53BFF9-EB24-4E4F-86C8-6DE9F5115F53}"/>
              </a:ext>
            </a:extLst>
          </p:cNvPr>
          <p:cNvSpPr/>
          <p:nvPr/>
        </p:nvSpPr>
        <p:spPr>
          <a:xfrm>
            <a:off x="8441776" y="5358258"/>
            <a:ext cx="4163858" cy="3326746"/>
          </a:xfrm>
          <a:prstGeom prst="flowChartPreparati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sz="3982" kern="1200" dirty="0">
                <a:solidFill>
                  <a:prstClr val="black"/>
                </a:solidFill>
                <a:latin typeface="Calibri" panose="020F0502020204030204"/>
              </a:rPr>
              <a:t>Create tables to store query data</a:t>
            </a:r>
          </a:p>
        </p:txBody>
      </p:sp>
      <p:sp>
        <p:nvSpPr>
          <p:cNvPr id="10" name="Flowchart: Preparation 9">
            <a:extLst>
              <a:ext uri="{FF2B5EF4-FFF2-40B4-BE49-F238E27FC236}">
                <a16:creationId xmlns:a16="http://schemas.microsoft.com/office/drawing/2014/main" id="{1ABC7983-3868-41D6-903C-1E3D411231BE}"/>
              </a:ext>
            </a:extLst>
          </p:cNvPr>
          <p:cNvSpPr/>
          <p:nvPr/>
        </p:nvSpPr>
        <p:spPr>
          <a:xfrm>
            <a:off x="4250379" y="5358258"/>
            <a:ext cx="4163858" cy="3326746"/>
          </a:xfrm>
          <a:prstGeom prst="flowChartPreparati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sz="3982" kern="1200" dirty="0">
                <a:solidFill>
                  <a:prstClr val="black"/>
                </a:solidFill>
                <a:latin typeface="Calibri" panose="020F0502020204030204"/>
              </a:rPr>
              <a:t>Export table data as csv file</a:t>
            </a:r>
          </a:p>
        </p:txBody>
      </p:sp>
      <p:sp>
        <p:nvSpPr>
          <p:cNvPr id="11" name="Flowchart: Preparation 10">
            <a:extLst>
              <a:ext uri="{FF2B5EF4-FFF2-40B4-BE49-F238E27FC236}">
                <a16:creationId xmlns:a16="http://schemas.microsoft.com/office/drawing/2014/main" id="{2793C07C-A31D-4727-975D-71D16A240241}"/>
              </a:ext>
            </a:extLst>
          </p:cNvPr>
          <p:cNvSpPr/>
          <p:nvPr/>
        </p:nvSpPr>
        <p:spPr>
          <a:xfrm>
            <a:off x="1" y="5358258"/>
            <a:ext cx="4163858" cy="3326746"/>
          </a:xfrm>
          <a:prstGeom prst="flowChartPreparati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defTabSz="1300460" hangingPunct="1"/>
            <a:r>
              <a:rPr lang="en-US" sz="3982" kern="1200" dirty="0">
                <a:solidFill>
                  <a:prstClr val="black"/>
                </a:solidFill>
                <a:latin typeface="Calibri" panose="020F0502020204030204"/>
              </a:rPr>
              <a:t>Data</a:t>
            </a:r>
          </a:p>
          <a:p>
            <a:pPr defTabSz="1300460" hangingPunct="1"/>
            <a:r>
              <a:rPr lang="en-US" sz="3982" kern="1200" dirty="0">
                <a:solidFill>
                  <a:prstClr val="black"/>
                </a:solidFill>
                <a:latin typeface="Calibri" panose="020F0502020204030204"/>
              </a:rPr>
              <a:t>Visualization</a:t>
            </a:r>
          </a:p>
          <a:p>
            <a:pPr defTabSz="1300460" hangingPunct="1"/>
            <a:r>
              <a:rPr lang="en-US" sz="3982" kern="1200" dirty="0">
                <a:solidFill>
                  <a:prstClr val="black"/>
                </a:solidFill>
                <a:latin typeface="Calibri" panose="020F0502020204030204"/>
              </a:rPr>
              <a:t>using EXCEL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236178-8916-4861-9EF9-380BB01C48A2}"/>
              </a:ext>
            </a:extLst>
          </p:cNvPr>
          <p:cNvCxnSpPr>
            <a:cxnSpLocks/>
          </p:cNvCxnSpPr>
          <p:nvPr/>
        </p:nvCxnSpPr>
        <p:spPr>
          <a:xfrm>
            <a:off x="3459270" y="3097217"/>
            <a:ext cx="1478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33236D-3756-4B23-852C-A68A06F7F0A2}"/>
              </a:ext>
            </a:extLst>
          </p:cNvPr>
          <p:cNvCxnSpPr>
            <a:cxnSpLocks/>
          </p:cNvCxnSpPr>
          <p:nvPr/>
        </p:nvCxnSpPr>
        <p:spPr>
          <a:xfrm>
            <a:off x="7702398" y="3102019"/>
            <a:ext cx="1478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1EA8594-802B-4B3D-9307-9B08F5E976E8}"/>
              </a:ext>
            </a:extLst>
          </p:cNvPr>
          <p:cNvCxnSpPr>
            <a:cxnSpLocks/>
          </p:cNvCxnSpPr>
          <p:nvPr/>
        </p:nvCxnSpPr>
        <p:spPr>
          <a:xfrm>
            <a:off x="10752387" y="4917638"/>
            <a:ext cx="0" cy="881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068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sldNum" sz="quarter" idx="4294967295"/>
          </p:nvPr>
        </p:nvSpPr>
        <p:spPr>
          <a:xfrm>
            <a:off x="12223851" y="8763000"/>
            <a:ext cx="228601" cy="3683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ln w="9525">
            <a:round/>
          </a:ln>
        </p:spPr>
        <p:txBody>
          <a:bodyPr/>
          <a:lstStyle>
            <a:lvl1pPr algn="ctr">
              <a:lnSpc>
                <a:spcPct val="100000"/>
              </a:lnSpc>
              <a:defRPr sz="3000" cap="none"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r>
              <a:rPr dirty="0"/>
              <a:t>WORKFLOW</a:t>
            </a:r>
            <a:r>
              <a:rPr lang="en-US" dirty="0"/>
              <a:t> 3</a:t>
            </a:r>
            <a:endParaRPr dirty="0"/>
          </a:p>
        </p:txBody>
      </p:sp>
      <p:sp>
        <p:nvSpPr>
          <p:cNvPr id="139" name="Shape 139"/>
          <p:cNvSpPr/>
          <p:nvPr/>
        </p:nvSpPr>
        <p:spPr>
          <a:xfrm>
            <a:off x="542081" y="3018631"/>
            <a:ext cx="2095204" cy="2038053"/>
          </a:xfrm>
          <a:prstGeom prst="roundRect">
            <a:avLst>
              <a:gd name="adj" fmla="val 9347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dirty="0"/>
              <a:t>Download Data from </a:t>
            </a:r>
            <a:r>
              <a:rPr u="sng" dirty="0">
                <a:hlinkClick r:id="rId3"/>
              </a:rPr>
              <a:t>kaggle.com</a:t>
            </a:r>
          </a:p>
        </p:txBody>
      </p:sp>
      <p:sp>
        <p:nvSpPr>
          <p:cNvPr id="140" name="Shape 140"/>
          <p:cNvSpPr/>
          <p:nvPr/>
        </p:nvSpPr>
        <p:spPr>
          <a:xfrm>
            <a:off x="3333204" y="3228454"/>
            <a:ext cx="2644181" cy="16184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dirty="0"/>
              <a:t>Upload csv file into HDFS Using Ambari</a:t>
            </a:r>
          </a:p>
        </p:txBody>
      </p:sp>
      <p:sp>
        <p:nvSpPr>
          <p:cNvPr id="141" name="Shape 141"/>
          <p:cNvSpPr/>
          <p:nvPr/>
        </p:nvSpPr>
        <p:spPr>
          <a:xfrm>
            <a:off x="6762204" y="3228454"/>
            <a:ext cx="2390180" cy="1618407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Create table using HiveQL</a:t>
            </a:r>
          </a:p>
        </p:txBody>
      </p:sp>
      <p:sp>
        <p:nvSpPr>
          <p:cNvPr id="142" name="Shape 142"/>
          <p:cNvSpPr/>
          <p:nvPr/>
        </p:nvSpPr>
        <p:spPr>
          <a:xfrm>
            <a:off x="9937204" y="3186310"/>
            <a:ext cx="2644180" cy="19431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dirty="0"/>
              <a:t>Data Prep (clean data, convert date format)</a:t>
            </a:r>
          </a:p>
        </p:txBody>
      </p:sp>
      <p:sp>
        <p:nvSpPr>
          <p:cNvPr id="143" name="Shape 143"/>
          <p:cNvSpPr/>
          <p:nvPr/>
        </p:nvSpPr>
        <p:spPr>
          <a:xfrm>
            <a:off x="9828708" y="6037411"/>
            <a:ext cx="2644181" cy="181758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rPr dirty="0"/>
              <a:t>Analy</a:t>
            </a:r>
            <a:r>
              <a:rPr lang="en-US" dirty="0"/>
              <a:t>ze</a:t>
            </a:r>
            <a:r>
              <a:rPr dirty="0"/>
              <a:t> data using HiveQL, generate text file</a:t>
            </a:r>
          </a:p>
        </p:txBody>
      </p:sp>
      <p:sp>
        <p:nvSpPr>
          <p:cNvPr id="144" name="Shape 144"/>
          <p:cNvSpPr/>
          <p:nvPr/>
        </p:nvSpPr>
        <p:spPr>
          <a:xfrm>
            <a:off x="6343104" y="6150371"/>
            <a:ext cx="2644180" cy="1618408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Convert text file to csv</a:t>
            </a:r>
          </a:p>
        </p:txBody>
      </p:sp>
      <p:sp>
        <p:nvSpPr>
          <p:cNvPr id="145" name="Shape 145"/>
          <p:cNvSpPr/>
          <p:nvPr/>
        </p:nvSpPr>
        <p:spPr>
          <a:xfrm>
            <a:off x="2806700" y="6088633"/>
            <a:ext cx="2644180" cy="1741885"/>
          </a:xfrm>
          <a:prstGeom prst="roundRect">
            <a:avLst>
              <a:gd name="adj" fmla="val 10936"/>
            </a:avLst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Data Visualization using Tableau</a:t>
            </a:r>
          </a:p>
        </p:txBody>
      </p:sp>
      <p:sp>
        <p:nvSpPr>
          <p:cNvPr id="146" name="Shape 146"/>
          <p:cNvSpPr/>
          <p:nvPr/>
        </p:nvSpPr>
        <p:spPr>
          <a:xfrm>
            <a:off x="2533149" y="4157860"/>
            <a:ext cx="804079" cy="1"/>
          </a:xfrm>
          <a:prstGeom prst="line">
            <a:avLst/>
          </a:prstGeom>
          <a:ln w="38100">
            <a:solidFill>
              <a:srgbClr val="6F6A5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6011461" y="4157860"/>
            <a:ext cx="804078" cy="1"/>
          </a:xfrm>
          <a:prstGeom prst="line">
            <a:avLst/>
          </a:prstGeom>
          <a:ln w="38100">
            <a:solidFill>
              <a:srgbClr val="6F6A5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9148361" y="4157860"/>
            <a:ext cx="804078" cy="1"/>
          </a:xfrm>
          <a:prstGeom prst="line">
            <a:avLst/>
          </a:prstGeom>
          <a:ln w="38100">
            <a:solidFill>
              <a:srgbClr val="6F6A5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149" name="Shape 149"/>
          <p:cNvSpPr/>
          <p:nvPr/>
        </p:nvSpPr>
        <p:spPr>
          <a:xfrm flipH="1">
            <a:off x="5507653" y="7027179"/>
            <a:ext cx="804078" cy="1"/>
          </a:xfrm>
          <a:prstGeom prst="line">
            <a:avLst/>
          </a:prstGeom>
          <a:ln w="38100">
            <a:solidFill>
              <a:srgbClr val="6F6A5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150" name="Shape 150"/>
          <p:cNvSpPr/>
          <p:nvPr/>
        </p:nvSpPr>
        <p:spPr>
          <a:xfrm flipH="1">
            <a:off x="8967857" y="7030025"/>
            <a:ext cx="804079" cy="1"/>
          </a:xfrm>
          <a:prstGeom prst="line">
            <a:avLst/>
          </a:prstGeom>
          <a:ln w="38100">
            <a:solidFill>
              <a:srgbClr val="6F6A5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11417130" y="5147578"/>
            <a:ext cx="1" cy="900865"/>
          </a:xfrm>
          <a:prstGeom prst="line">
            <a:avLst/>
          </a:prstGeom>
          <a:ln w="38100">
            <a:solidFill>
              <a:srgbClr val="6F6A5A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255EF-B9FE-274F-B4CA-831702F5A09B}"/>
              </a:ext>
            </a:extLst>
          </p:cNvPr>
          <p:cNvSpPr txBox="1"/>
          <p:nvPr/>
        </p:nvSpPr>
        <p:spPr>
          <a:xfrm>
            <a:off x="2797380" y="1359828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60606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3">
  <a:themeElements>
    <a:clrScheme name="New_Template3">
      <a:dk1>
        <a:srgbClr val="606060"/>
      </a:dk1>
      <a:lt1>
        <a:srgbClr val="006060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New_Template3">
  <a:themeElements>
    <a:clrScheme name="New_Template3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"/>
        <a:ea typeface="Gill Sans"/>
        <a:cs typeface="Gill Sans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60606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1068</Words>
  <Application>Microsoft Macintosh PowerPoint</Application>
  <PresentationFormat>Custom</PresentationFormat>
  <Paragraphs>272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Gill Sans</vt:lpstr>
      <vt:lpstr>Gill Sans Light</vt:lpstr>
      <vt:lpstr>Helvetica</vt:lpstr>
      <vt:lpstr>Helvetica Neue</vt:lpstr>
      <vt:lpstr>Times</vt:lpstr>
      <vt:lpstr>New_Template3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ENVIRONMENT </vt:lpstr>
      <vt:lpstr>PowerPoint Presentation</vt:lpstr>
      <vt:lpstr>PowerPoint Presentation</vt:lpstr>
      <vt:lpstr>WORKFLOW 3</vt:lpstr>
      <vt:lpstr>PowerPoint Presentation</vt:lpstr>
      <vt:lpstr>PowerPoint Presentation</vt:lpstr>
      <vt:lpstr>PowerPoint Presentation</vt:lpstr>
      <vt:lpstr>Ngram  Five most common trigrams</vt:lpstr>
      <vt:lpstr>PowerPoint Presentation</vt:lpstr>
      <vt:lpstr>PowerPoint Presentation</vt:lpstr>
      <vt:lpstr>PowerPoint Presentation</vt:lpstr>
      <vt:lpstr>Tickets sorted by cars registered states (1)</vt:lpstr>
      <vt:lpstr>PowerPoint Presentation</vt:lpstr>
      <vt:lpstr>TOUGHEST OFFICER</vt:lpstr>
      <vt:lpstr>ESCAPE FROM PARKING TICKETS</vt:lpstr>
      <vt:lpstr>summer is the parking season(1)</vt:lpstr>
      <vt:lpstr>summer is the parking season(2)</vt:lpstr>
      <vt:lpstr>Acknowledgments</vt:lpstr>
      <vt:lpstr>Questions?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Parking tickets facts and analytics  Louis tan team 4</dc:title>
  <cp:lastModifiedBy>Nevin Yilmaz</cp:lastModifiedBy>
  <cp:revision>10</cp:revision>
  <dcterms:modified xsi:type="dcterms:W3CDTF">2018-12-04T21:53:54Z</dcterms:modified>
</cp:coreProperties>
</file>